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81"/>
  </p:notesMasterIdLst>
  <p:sldIdLst>
    <p:sldId id="257" r:id="rId2"/>
    <p:sldId id="258" r:id="rId3"/>
    <p:sldId id="270" r:id="rId4"/>
    <p:sldId id="271" r:id="rId5"/>
    <p:sldId id="273" r:id="rId6"/>
    <p:sldId id="272" r:id="rId7"/>
    <p:sldId id="344" r:id="rId8"/>
    <p:sldId id="283" r:id="rId9"/>
    <p:sldId id="348" r:id="rId10"/>
    <p:sldId id="274" r:id="rId11"/>
    <p:sldId id="289" r:id="rId12"/>
    <p:sldId id="290" r:id="rId13"/>
    <p:sldId id="279" r:id="rId14"/>
    <p:sldId id="284" r:id="rId15"/>
    <p:sldId id="285" r:id="rId16"/>
    <p:sldId id="286" r:id="rId17"/>
    <p:sldId id="287" r:id="rId18"/>
    <p:sldId id="288" r:id="rId19"/>
    <p:sldId id="318" r:id="rId20"/>
    <p:sldId id="343" r:id="rId21"/>
    <p:sldId id="275" r:id="rId22"/>
    <p:sldId id="280" r:id="rId23"/>
    <p:sldId id="320" r:id="rId24"/>
    <p:sldId id="323" r:id="rId25"/>
    <p:sldId id="349" r:id="rId26"/>
    <p:sldId id="347" r:id="rId27"/>
    <p:sldId id="322" r:id="rId28"/>
    <p:sldId id="331" r:id="rId29"/>
    <p:sldId id="291" r:id="rId30"/>
    <p:sldId id="299" r:id="rId31"/>
    <p:sldId id="300" r:id="rId32"/>
    <p:sldId id="324" r:id="rId33"/>
    <p:sldId id="292" r:id="rId34"/>
    <p:sldId id="293" r:id="rId35"/>
    <p:sldId id="294" r:id="rId36"/>
    <p:sldId id="295" r:id="rId37"/>
    <p:sldId id="315" r:id="rId38"/>
    <p:sldId id="325" r:id="rId39"/>
    <p:sldId id="298" r:id="rId40"/>
    <p:sldId id="296" r:id="rId41"/>
    <p:sldId id="316" r:id="rId42"/>
    <p:sldId id="326" r:id="rId43"/>
    <p:sldId id="310" r:id="rId44"/>
    <p:sldId id="311" r:id="rId45"/>
    <p:sldId id="317" r:id="rId46"/>
    <p:sldId id="327" r:id="rId47"/>
    <p:sldId id="297" r:id="rId48"/>
    <p:sldId id="301" r:id="rId49"/>
    <p:sldId id="302" r:id="rId50"/>
    <p:sldId id="303" r:id="rId51"/>
    <p:sldId id="307" r:id="rId52"/>
    <p:sldId id="304" r:id="rId53"/>
    <p:sldId id="305" r:id="rId54"/>
    <p:sldId id="306" r:id="rId55"/>
    <p:sldId id="319" r:id="rId56"/>
    <p:sldId id="308" r:id="rId57"/>
    <p:sldId id="309" r:id="rId58"/>
    <p:sldId id="312" r:id="rId59"/>
    <p:sldId id="313" r:id="rId60"/>
    <p:sldId id="314" r:id="rId61"/>
    <p:sldId id="276" r:id="rId62"/>
    <p:sldId id="281" r:id="rId63"/>
    <p:sldId id="329" r:id="rId64"/>
    <p:sldId id="350" r:id="rId65"/>
    <p:sldId id="328" r:id="rId66"/>
    <p:sldId id="330" r:id="rId67"/>
    <p:sldId id="332" r:id="rId68"/>
    <p:sldId id="333" r:id="rId69"/>
    <p:sldId id="335" r:id="rId70"/>
    <p:sldId id="334" r:id="rId71"/>
    <p:sldId id="337" r:id="rId72"/>
    <p:sldId id="336" r:id="rId73"/>
    <p:sldId id="338" r:id="rId74"/>
    <p:sldId id="340" r:id="rId75"/>
    <p:sldId id="339" r:id="rId76"/>
    <p:sldId id="341" r:id="rId77"/>
    <p:sldId id="277" r:id="rId78"/>
    <p:sldId id="342" r:id="rId79"/>
    <p:sldId id="278" r:id="rId80"/>
  </p:sldIdLst>
  <p:sldSz cx="12192000" cy="6858000"/>
  <p:notesSz cx="6858000" cy="9144000"/>
  <p:embeddedFontLst>
    <p:embeddedFont>
      <p:font typeface="Bauhaus 93" panose="04030905020B02020C02" pitchFamily="82" charset="0"/>
      <p:regular r:id="rId82"/>
    </p:embeddedFont>
    <p:embeddedFont>
      <p:font typeface="Calibri" panose="020F0502020204030204" pitchFamily="34" charset="0"/>
      <p:regular r:id="rId83"/>
      <p:bold r:id="rId84"/>
      <p:italic r:id="rId85"/>
      <p:boldItalic r:id="rId86"/>
    </p:embeddedFont>
    <p:embeddedFont>
      <p:font typeface="Calibri Light" panose="020F0302020204030204" pitchFamily="34" charset="0"/>
      <p:regular r:id="rId87"/>
      <p:italic r:id="rId88"/>
    </p:embeddedFont>
    <p:embeddedFont>
      <p:font typeface="Cambria Math" panose="02040503050406030204" pitchFamily="18" charset="0"/>
      <p:regular r:id="rId89"/>
    </p:embeddedFont>
    <p:embeddedFont>
      <p:font typeface="Open Sans" panose="020B0606030504020204" pitchFamily="34" charset="0"/>
      <p:regular r:id="rId90"/>
      <p:bold r:id="rId91"/>
      <p:italic r:id="rId92"/>
      <p:boldItalic r:id="rId93"/>
    </p:embeddedFont>
    <p:embeddedFont>
      <p:font typeface="Starcraft" panose="04020500000000000000" pitchFamily="82" charset="0"/>
      <p:regular r:id="rId94"/>
    </p:embeddedFont>
    <p:embeddedFont>
      <p:font typeface="맑은 고딕" panose="020B0503020000020004" pitchFamily="50" charset="-127"/>
      <p:regular r:id="rId95"/>
      <p:bold r:id="rId96"/>
    </p:embeddedFont>
    <p:embeddedFont>
      <p:font typeface="배달의민족 도현" panose="020B0600000101010101" pitchFamily="50" charset="-127"/>
      <p:regular r:id="rId9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F8C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4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3.fntdata"/><Relationship Id="rId89" Type="http://schemas.openxmlformats.org/officeDocument/2006/relationships/font" Target="fonts/font8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9.fntdata"/><Relationship Id="rId95" Type="http://schemas.openxmlformats.org/officeDocument/2006/relationships/font" Target="fonts/font14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font" Target="fonts/font4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2.fntdata"/><Relationship Id="rId88" Type="http://schemas.openxmlformats.org/officeDocument/2006/relationships/font" Target="fonts/font7.fntdata"/><Relationship Id="rId91" Type="http://schemas.openxmlformats.org/officeDocument/2006/relationships/font" Target="fonts/font10.fntdata"/><Relationship Id="rId96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font" Target="fonts/font5.fntdata"/><Relationship Id="rId94" Type="http://schemas.openxmlformats.org/officeDocument/2006/relationships/font" Target="fonts/font13.fntdata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16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1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6.fntdata"/><Relationship Id="rId61" Type="http://schemas.openxmlformats.org/officeDocument/2006/relationships/slide" Target="slides/slide60.xml"/><Relationship Id="rId82" Type="http://schemas.openxmlformats.org/officeDocument/2006/relationships/font" Target="fonts/font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2.fntdata"/><Relationship Id="rId98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media/image1.jpeg>
</file>

<file path=ppt/media/image10.png>
</file>

<file path=ppt/media/image100.png>
</file>

<file path=ppt/media/image11.jpe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03ED21-73D8-421B-9498-903AC9CF3AD8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F375A-33FA-4A49-A3E6-C46CDAC303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665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478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349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0281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640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037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5264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286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611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787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025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745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6DC6C-446D-41EC-8DF8-97AEB7F363A5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3449D-C6B7-48B3-AD3D-46384F6E30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5965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0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4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ctive Galactic Nuclei Core Ignition Triggered by Galaxy Mergers">
            <a:extLst>
              <a:ext uri="{FF2B5EF4-FFF2-40B4-BE49-F238E27FC236}">
                <a16:creationId xmlns:a16="http://schemas.microsoft.com/office/drawing/2014/main" id="{4F977D04-09B1-5051-6518-BB0E4A759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A3590D4-B48D-4878-AC4C-C21C1F5C082A}"/>
              </a:ext>
            </a:extLst>
          </p:cNvPr>
          <p:cNvSpPr/>
          <p:nvPr/>
        </p:nvSpPr>
        <p:spPr>
          <a:xfrm>
            <a:off x="3321699" y="0"/>
            <a:ext cx="5542384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69000"/>
            </a:schemeClr>
          </a:solidFill>
          <a:ln cap="rnd">
            <a:noFill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6DE6D72-F734-4B85-A8E7-E9B6E7D19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690" y="2509945"/>
            <a:ext cx="10820401" cy="2441931"/>
          </a:xfrm>
        </p:spPr>
        <p:txBody>
          <a:bodyPr>
            <a:noAutofit/>
          </a:bodyPr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Galaxies 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and 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Universe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Term project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2022 </a:t>
            </a:r>
            <a:endParaRPr lang="ko-KR" altLang="en-US" sz="4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54C172-C7CD-4511-9678-611FDBBCBC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890" y="5728250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Team C</a:t>
            </a:r>
            <a:endParaRPr lang="ko-KR" altLang="en-US" sz="3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0650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A3C98-F551-451F-8AC6-3B2A6A73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043" y="2487223"/>
            <a:ext cx="6261913" cy="1883553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Starcraft" panose="04020500000000000000" pitchFamily="82" charset="0"/>
                <a:ea typeface="배달의민족 도현" panose="020B0600000101010101" pitchFamily="50" charset="-127"/>
              </a:rPr>
              <a:t>3. Data </a:t>
            </a:r>
            <a:br>
              <a:rPr lang="en-US" altLang="ko-KR" dirty="0">
                <a:latin typeface="Starcraft" panose="04020500000000000000" pitchFamily="82" charset="0"/>
                <a:ea typeface="배달의민족 도현" panose="020B0600000101010101" pitchFamily="50" charset="-127"/>
              </a:rPr>
            </a:br>
            <a:r>
              <a:rPr lang="en-US" altLang="ko-KR" dirty="0">
                <a:latin typeface="Starcraft" panose="04020500000000000000" pitchFamily="82" charset="0"/>
                <a:ea typeface="배달의민족 도현" panose="020B0600000101010101" pitchFamily="50" charset="-127"/>
              </a:rPr>
              <a:t>pre-process</a:t>
            </a:r>
            <a:endParaRPr lang="ko-KR" altLang="en-US" dirty="0">
              <a:latin typeface="Starcraft" panose="04020500000000000000" pitchFamily="82" charset="0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644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-volume limit sampling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074" name="Picture 2" descr="남산 위의 저 키다리, 이름이 여러개인 까닭 - 아시아경제">
            <a:extLst>
              <a:ext uri="{FF2B5EF4-FFF2-40B4-BE49-F238E27FC236}">
                <a16:creationId xmlns:a16="http://schemas.microsoft.com/office/drawing/2014/main" id="{5E3DE70B-54F4-864D-8852-DEBF8E2A33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082" y="1806800"/>
            <a:ext cx="6849836" cy="455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711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-volume limit sampling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248466-47A1-74B8-5707-8CC2CA02965E}"/>
              </a:ext>
            </a:extLst>
          </p:cNvPr>
          <p:cNvSpPr txBox="1"/>
          <p:nvPr/>
        </p:nvSpPr>
        <p:spPr>
          <a:xfrm>
            <a:off x="7932717" y="1994881"/>
            <a:ext cx="39773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Close distance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B3BB30-F072-003C-C1BC-57693477D235}"/>
              </a:ext>
            </a:extLst>
          </p:cNvPr>
          <p:cNvSpPr txBox="1"/>
          <p:nvPr/>
        </p:nvSpPr>
        <p:spPr>
          <a:xfrm>
            <a:off x="8051806" y="2733545"/>
            <a:ext cx="3301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More Bright galaxies detected</a:t>
            </a:r>
            <a:endParaRPr lang="ko-KR" alt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270513-C7CD-DD4D-A406-71BAE1DE6172}"/>
              </a:ext>
            </a:extLst>
          </p:cNvPr>
          <p:cNvSpPr txBox="1"/>
          <p:nvPr/>
        </p:nvSpPr>
        <p:spPr>
          <a:xfrm>
            <a:off x="7266228" y="3370404"/>
            <a:ext cx="492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/>
              <a:t>Just like that </a:t>
            </a:r>
          </a:p>
          <a:p>
            <a:r>
              <a:rPr lang="en-US" altLang="ko-KR" sz="3200" dirty="0"/>
              <a:t>we can see smaller buildings</a:t>
            </a:r>
          </a:p>
          <a:p>
            <a:r>
              <a:rPr lang="en-US" altLang="ko-KR" sz="3200" dirty="0"/>
              <a:t>In our neighbor region.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3175DCBA-3073-E195-B888-0F4089349D84}"/>
              </a:ext>
            </a:extLst>
          </p:cNvPr>
          <p:cNvSpPr/>
          <p:nvPr/>
        </p:nvSpPr>
        <p:spPr>
          <a:xfrm>
            <a:off x="7445829" y="5332021"/>
            <a:ext cx="1674420" cy="2756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9FFBD6-5AE8-02B3-3626-FE4B22498332}"/>
              </a:ext>
            </a:extLst>
          </p:cNvPr>
          <p:cNvSpPr txBox="1"/>
          <p:nvPr/>
        </p:nvSpPr>
        <p:spPr>
          <a:xfrm>
            <a:off x="9313347" y="5332021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Selection Bias</a:t>
            </a:r>
            <a:endParaRPr lang="ko-KR" altLang="en-US" sz="20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AAF2D453-5A97-C7EA-7A79-0D784A505295}"/>
              </a:ext>
            </a:extLst>
          </p:cNvPr>
          <p:cNvSpPr/>
          <p:nvPr/>
        </p:nvSpPr>
        <p:spPr>
          <a:xfrm>
            <a:off x="-1604137" y="5226205"/>
            <a:ext cx="3208274" cy="326359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해 10">
            <a:extLst>
              <a:ext uri="{FF2B5EF4-FFF2-40B4-BE49-F238E27FC236}">
                <a16:creationId xmlns:a16="http://schemas.microsoft.com/office/drawing/2014/main" id="{21441BF1-C415-736C-86AC-D37EDFA63313}"/>
              </a:ext>
            </a:extLst>
          </p:cNvPr>
          <p:cNvSpPr/>
          <p:nvPr/>
        </p:nvSpPr>
        <p:spPr>
          <a:xfrm>
            <a:off x="768221" y="5363061"/>
            <a:ext cx="696686" cy="682171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4CED6A5-33DD-B28D-6B87-BA31FDEDFEFC}"/>
              </a:ext>
            </a:extLst>
          </p:cNvPr>
          <p:cNvGrpSpPr/>
          <p:nvPr/>
        </p:nvGrpSpPr>
        <p:grpSpPr>
          <a:xfrm>
            <a:off x="-1604137" y="5226206"/>
            <a:ext cx="3208274" cy="3263590"/>
            <a:chOff x="-4797794" y="1977484"/>
            <a:chExt cx="9595587" cy="9761031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659F7298-88C8-4098-6F3C-F5F3EE9BEAC9}"/>
                </a:ext>
              </a:extLst>
            </p:cNvPr>
            <p:cNvSpPr/>
            <p:nvPr/>
          </p:nvSpPr>
          <p:spPr>
            <a:xfrm>
              <a:off x="-4797794" y="1977484"/>
              <a:ext cx="9595587" cy="9761031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해 13">
              <a:extLst>
                <a:ext uri="{FF2B5EF4-FFF2-40B4-BE49-F238E27FC236}">
                  <a16:creationId xmlns:a16="http://schemas.microsoft.com/office/drawing/2014/main" id="{9B2BBC61-4DCC-2D51-C461-7167AD088760}"/>
                </a:ext>
              </a:extLst>
            </p:cNvPr>
            <p:cNvSpPr/>
            <p:nvPr/>
          </p:nvSpPr>
          <p:spPr>
            <a:xfrm>
              <a:off x="3817257" y="4107543"/>
              <a:ext cx="696686" cy="682171"/>
            </a:xfrm>
            <a:prstGeom prst="su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074" name="Picture 2" descr="남산 위의 저 키다리, 이름이 여러개인 까닭 - 아시아경제">
            <a:extLst>
              <a:ext uri="{FF2B5EF4-FFF2-40B4-BE49-F238E27FC236}">
                <a16:creationId xmlns:a16="http://schemas.microsoft.com/office/drawing/2014/main" id="{5E3DE70B-54F4-864D-8852-DEBF8E2A33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895" y="1690688"/>
            <a:ext cx="6849836" cy="455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028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-volume limit sampling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548F7491-3994-0396-F262-76318BE6AC30}"/>
              </a:ext>
            </a:extLst>
          </p:cNvPr>
          <p:cNvSpPr/>
          <p:nvPr/>
        </p:nvSpPr>
        <p:spPr>
          <a:xfrm>
            <a:off x="-1604137" y="5226205"/>
            <a:ext cx="3208274" cy="326359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AEF7074-E384-C967-DD83-5A41B1748DC7}"/>
              </a:ext>
            </a:extLst>
          </p:cNvPr>
          <p:cNvCxnSpPr>
            <a:endCxn id="5" idx="7"/>
          </p:cNvCxnSpPr>
          <p:nvPr/>
        </p:nvCxnSpPr>
        <p:spPr>
          <a:xfrm flipV="1">
            <a:off x="-1" y="5704147"/>
            <a:ext cx="1134297" cy="11538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1FD5699-EB61-C6E6-1D29-221D9E2E9ED2}"/>
              </a:ext>
            </a:extLst>
          </p:cNvPr>
          <p:cNvCxnSpPr/>
          <p:nvPr/>
        </p:nvCxnSpPr>
        <p:spPr>
          <a:xfrm flipV="1">
            <a:off x="-1" y="4426857"/>
            <a:ext cx="4136572" cy="24311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C53C3E09-A9B1-C30E-FFB1-D02F4B661D38}"/>
              </a:ext>
            </a:extLst>
          </p:cNvPr>
          <p:cNvGrpSpPr/>
          <p:nvPr/>
        </p:nvGrpSpPr>
        <p:grpSpPr>
          <a:xfrm>
            <a:off x="-4797794" y="1977484"/>
            <a:ext cx="9595587" cy="9761031"/>
            <a:chOff x="-4797794" y="1977484"/>
            <a:chExt cx="9595587" cy="976103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4B40487A-6A5C-D60E-A233-52A020918499}"/>
                </a:ext>
              </a:extLst>
            </p:cNvPr>
            <p:cNvSpPr/>
            <p:nvPr/>
          </p:nvSpPr>
          <p:spPr>
            <a:xfrm>
              <a:off x="-4797794" y="1977484"/>
              <a:ext cx="9595587" cy="9761031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해 12">
              <a:extLst>
                <a:ext uri="{FF2B5EF4-FFF2-40B4-BE49-F238E27FC236}">
                  <a16:creationId xmlns:a16="http://schemas.microsoft.com/office/drawing/2014/main" id="{E4A6FA08-FDB7-72C6-928B-718253E351E5}"/>
                </a:ext>
              </a:extLst>
            </p:cNvPr>
            <p:cNvSpPr/>
            <p:nvPr/>
          </p:nvSpPr>
          <p:spPr>
            <a:xfrm>
              <a:off x="3817257" y="4107543"/>
              <a:ext cx="696686" cy="682171"/>
            </a:xfrm>
            <a:prstGeom prst="su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해 13">
            <a:extLst>
              <a:ext uri="{FF2B5EF4-FFF2-40B4-BE49-F238E27FC236}">
                <a16:creationId xmlns:a16="http://schemas.microsoft.com/office/drawing/2014/main" id="{2565A36D-9802-5964-4B92-166922C38A62}"/>
              </a:ext>
            </a:extLst>
          </p:cNvPr>
          <p:cNvSpPr/>
          <p:nvPr/>
        </p:nvSpPr>
        <p:spPr>
          <a:xfrm>
            <a:off x="768221" y="5363061"/>
            <a:ext cx="696686" cy="682171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1D2BA2-408C-1A78-93C5-D32FBF86F8A2}"/>
              </a:ext>
            </a:extLst>
          </p:cNvPr>
          <p:cNvSpPr txBox="1"/>
          <p:nvPr/>
        </p:nvSpPr>
        <p:spPr>
          <a:xfrm>
            <a:off x="108025" y="5933936"/>
            <a:ext cx="664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10pc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FE959A-0E9A-420A-3A22-8F452056A5D9}"/>
              </a:ext>
            </a:extLst>
          </p:cNvPr>
          <p:cNvSpPr txBox="1"/>
          <p:nvPr/>
        </p:nvSpPr>
        <p:spPr>
          <a:xfrm>
            <a:off x="4477703" y="4420382"/>
            <a:ext cx="664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B90D40-C9A3-3020-A3EC-E7D95C8B8AA3}"/>
              </a:ext>
            </a:extLst>
          </p:cNvPr>
          <p:cNvSpPr txBox="1"/>
          <p:nvPr/>
        </p:nvSpPr>
        <p:spPr>
          <a:xfrm>
            <a:off x="4796766" y="1942109"/>
            <a:ext cx="6023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Apparent magnitude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E728C2-0520-8F03-5941-336AB5EC0017}"/>
              </a:ext>
            </a:extLst>
          </p:cNvPr>
          <p:cNvSpPr txBox="1"/>
          <p:nvPr/>
        </p:nvSpPr>
        <p:spPr>
          <a:xfrm>
            <a:off x="4796766" y="5057653"/>
            <a:ext cx="6023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Absolute magnitude</a:t>
            </a:r>
            <a:endParaRPr lang="ko-KR" altLang="en-US" sz="3200" dirty="0"/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CD647CCC-0386-75FB-670A-CB32BFD9CAA4}"/>
              </a:ext>
            </a:extLst>
          </p:cNvPr>
          <p:cNvSpPr/>
          <p:nvPr/>
        </p:nvSpPr>
        <p:spPr>
          <a:xfrm>
            <a:off x="6096000" y="2992509"/>
            <a:ext cx="522514" cy="16125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14582CB-0E77-849F-C365-ADCB7BAFD99C}"/>
              </a:ext>
            </a:extLst>
          </p:cNvPr>
          <p:cNvSpPr txBox="1"/>
          <p:nvPr/>
        </p:nvSpPr>
        <p:spPr>
          <a:xfrm>
            <a:off x="7572782" y="3499881"/>
            <a:ext cx="28562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What we need?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713099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-volume limit sampling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548F7491-3994-0396-F262-76318BE6AC30}"/>
              </a:ext>
            </a:extLst>
          </p:cNvPr>
          <p:cNvSpPr/>
          <p:nvPr/>
        </p:nvSpPr>
        <p:spPr>
          <a:xfrm>
            <a:off x="-1604137" y="5226205"/>
            <a:ext cx="3208274" cy="326359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AEF7074-E384-C967-DD83-5A41B1748DC7}"/>
              </a:ext>
            </a:extLst>
          </p:cNvPr>
          <p:cNvCxnSpPr>
            <a:endCxn id="5" idx="7"/>
          </p:cNvCxnSpPr>
          <p:nvPr/>
        </p:nvCxnSpPr>
        <p:spPr>
          <a:xfrm flipV="1">
            <a:off x="-1" y="5704147"/>
            <a:ext cx="1134297" cy="11538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1FD5699-EB61-C6E6-1D29-221D9E2E9ED2}"/>
              </a:ext>
            </a:extLst>
          </p:cNvPr>
          <p:cNvCxnSpPr/>
          <p:nvPr/>
        </p:nvCxnSpPr>
        <p:spPr>
          <a:xfrm flipV="1">
            <a:off x="-1" y="4426857"/>
            <a:ext cx="4136572" cy="24311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해 13">
            <a:extLst>
              <a:ext uri="{FF2B5EF4-FFF2-40B4-BE49-F238E27FC236}">
                <a16:creationId xmlns:a16="http://schemas.microsoft.com/office/drawing/2014/main" id="{2565A36D-9802-5964-4B92-166922C38A62}"/>
              </a:ext>
            </a:extLst>
          </p:cNvPr>
          <p:cNvSpPr/>
          <p:nvPr/>
        </p:nvSpPr>
        <p:spPr>
          <a:xfrm>
            <a:off x="768221" y="5363061"/>
            <a:ext cx="696686" cy="682171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B90D40-C9A3-3020-A3EC-E7D95C8B8AA3}"/>
              </a:ext>
            </a:extLst>
          </p:cNvPr>
          <p:cNvSpPr txBox="1"/>
          <p:nvPr/>
        </p:nvSpPr>
        <p:spPr>
          <a:xfrm>
            <a:off x="4796766" y="1942109"/>
            <a:ext cx="6023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Apparent magnitude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CD647CCC-0386-75FB-670A-CB32BFD9CAA4}"/>
              </a:ext>
            </a:extLst>
          </p:cNvPr>
          <p:cNvSpPr/>
          <p:nvPr/>
        </p:nvSpPr>
        <p:spPr>
          <a:xfrm>
            <a:off x="6342742" y="2864064"/>
            <a:ext cx="493487" cy="9021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D216E-AD58-5BE6-9CA4-AF68EC60169A}"/>
              </a:ext>
            </a:extLst>
          </p:cNvPr>
          <p:cNvSpPr txBox="1"/>
          <p:nvPr/>
        </p:nvSpPr>
        <p:spPr>
          <a:xfrm>
            <a:off x="4686221" y="4107543"/>
            <a:ext cx="72899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Comoving distance</a:t>
            </a:r>
          </a:p>
          <a:p>
            <a:pPr marL="342900" indent="-342900">
              <a:buAutoNum type="arabicParenR"/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Transverse comoving distance</a:t>
            </a:r>
          </a:p>
          <a:p>
            <a:pPr marL="342900" indent="-342900">
              <a:buAutoNum type="arabicParenR"/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Luminosity distance</a:t>
            </a:r>
          </a:p>
          <a:p>
            <a:pPr marL="342900" indent="-342900">
              <a:buAutoNum type="arabicParenR"/>
            </a:pPr>
            <a:r>
              <a:rPr lang="en-US" altLang="ko-KR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Pogson’s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equation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C4D238-27C7-9C73-5385-DFBABC53E6B7}"/>
              </a:ext>
            </a:extLst>
          </p:cNvPr>
          <p:cNvSpPr txBox="1"/>
          <p:nvPr/>
        </p:nvSpPr>
        <p:spPr>
          <a:xfrm>
            <a:off x="6836229" y="2978959"/>
            <a:ext cx="1640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we need</a:t>
            </a:r>
            <a:endParaRPr lang="ko-KR" altLang="en-US" sz="3200" b="1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41F980A-2B53-B7BA-FDDC-F5D63BD57858}"/>
              </a:ext>
            </a:extLst>
          </p:cNvPr>
          <p:cNvGrpSpPr/>
          <p:nvPr/>
        </p:nvGrpSpPr>
        <p:grpSpPr>
          <a:xfrm>
            <a:off x="-4797794" y="1977484"/>
            <a:ext cx="9595587" cy="9761031"/>
            <a:chOff x="-4797794" y="1977484"/>
            <a:chExt cx="9595587" cy="9761031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946ED5A3-1C40-EFA9-5537-169E76A2E2BE}"/>
                </a:ext>
              </a:extLst>
            </p:cNvPr>
            <p:cNvSpPr/>
            <p:nvPr/>
          </p:nvSpPr>
          <p:spPr>
            <a:xfrm>
              <a:off x="-4797794" y="1977484"/>
              <a:ext cx="9595587" cy="9761031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해 21">
              <a:extLst>
                <a:ext uri="{FF2B5EF4-FFF2-40B4-BE49-F238E27FC236}">
                  <a16:creationId xmlns:a16="http://schemas.microsoft.com/office/drawing/2014/main" id="{57552420-409C-98C6-F636-90C8704A8B09}"/>
                </a:ext>
              </a:extLst>
            </p:cNvPr>
            <p:cNvSpPr/>
            <p:nvPr/>
          </p:nvSpPr>
          <p:spPr>
            <a:xfrm>
              <a:off x="3817257" y="4107543"/>
              <a:ext cx="696686" cy="682171"/>
            </a:xfrm>
            <a:prstGeom prst="su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87747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-volume limit sampling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53A75C-B97C-D5CC-C298-F12EC5BFC72E}"/>
              </a:ext>
            </a:extLst>
          </p:cNvPr>
          <p:cNvSpPr txBox="1"/>
          <p:nvPr/>
        </p:nvSpPr>
        <p:spPr>
          <a:xfrm>
            <a:off x="838200" y="1846943"/>
            <a:ext cx="72899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Comoving distance</a:t>
            </a:r>
          </a:p>
          <a:p>
            <a:pPr marL="342900" indent="-342900">
              <a:buAutoNum type="arabicParenR"/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Transverse comoving distance</a:t>
            </a:r>
          </a:p>
          <a:p>
            <a:pPr marL="342900" indent="-342900">
              <a:buAutoNum type="arabicParenR"/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Luminosity distance</a:t>
            </a:r>
          </a:p>
          <a:p>
            <a:pPr marL="342900" indent="-342900">
              <a:buAutoNum type="arabicParenR"/>
            </a:pPr>
            <a:r>
              <a:rPr lang="en-US" altLang="ko-KR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Pogson’s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equation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3944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-volume limit sampling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34746EA-9BCA-9145-A1A6-EE991A9C9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21739"/>
            <a:ext cx="5920345" cy="39392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D59A3E-8EC6-ACA9-4DF7-B1CD6CB9D4F1}"/>
              </a:ext>
            </a:extLst>
          </p:cNvPr>
          <p:cNvSpPr txBox="1"/>
          <p:nvPr/>
        </p:nvSpPr>
        <p:spPr>
          <a:xfrm>
            <a:off x="838200" y="1690688"/>
            <a:ext cx="72899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Comoving distance</a:t>
            </a:r>
          </a:p>
          <a:p>
            <a:pPr marL="342900" indent="-342900">
              <a:buAutoNum type="arabicParenR"/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Transverse comoving distance</a:t>
            </a:r>
          </a:p>
        </p:txBody>
      </p:sp>
    </p:spTree>
    <p:extLst>
      <p:ext uri="{BB962C8B-B14F-4D97-AF65-F5344CB8AC3E}">
        <p14:creationId xmlns:p14="http://schemas.microsoft.com/office/powerpoint/2010/main" val="4048563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-volume limit sampling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D216E-AD58-5BE6-9CA4-AF68EC60169A}"/>
              </a:ext>
            </a:extLst>
          </p:cNvPr>
          <p:cNvSpPr txBox="1"/>
          <p:nvPr/>
        </p:nvSpPr>
        <p:spPr>
          <a:xfrm>
            <a:off x="667656" y="1795347"/>
            <a:ext cx="72899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3) Luminosity distance</a:t>
            </a:r>
          </a:p>
          <a:p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4) </a:t>
            </a:r>
            <a:r>
              <a:rPr lang="en-US" altLang="ko-KR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Pogson’s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equation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62F4BA6-4784-5F83-BA3A-D0FE0D1CF2D4}"/>
                  </a:ext>
                </a:extLst>
              </p:cNvPr>
              <p:cNvSpPr txBox="1"/>
              <p:nvPr/>
            </p:nvSpPr>
            <p:spPr>
              <a:xfrm>
                <a:off x="362856" y="3887602"/>
                <a:ext cx="12221029" cy="7871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KR" altLang="ko-KR" sz="4000" dirty="0"/>
                  <a:t>Pogson’s equation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ko-KR" sz="4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ko-KR" sz="4000" b="0" i="1" smtClean="0">
                        <a:latin typeface="Cambria Math" panose="02040503050406030204" pitchFamily="18" charset="0"/>
                      </a:rPr>
                      <m:t>−5</m:t>
                    </m:r>
                    <m:func>
                      <m:func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sz="40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altLang="ko-KR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sz="4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4000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altLang="ko-KR" sz="4000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sub>
                            </m:sSub>
                            <m:r>
                              <a:rPr lang="en-US" altLang="ko-KR" sz="4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en-US" altLang="ko-KR" sz="4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sz="4000" b="0" i="1" smtClean="0">
                                    <a:latin typeface="Cambria Math" panose="02040503050406030204" pitchFamily="18" charset="0"/>
                                  </a:rPr>
                                  <m:t>𝑀𝑝𝑐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altLang="ko-KR" sz="4000" b="0" i="1" smtClean="0">
                        <a:latin typeface="Cambria Math" panose="02040503050406030204" pitchFamily="18" charset="0"/>
                      </a:rPr>
                      <m:t>−25 </m:t>
                    </m:r>
                  </m:oMath>
                </a14:m>
                <a:endParaRPr lang="ko-KR" altLang="en-US" sz="4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62F4BA6-4784-5F83-BA3A-D0FE0D1CF2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856" y="3887602"/>
                <a:ext cx="12221029" cy="787139"/>
              </a:xfrm>
              <a:prstGeom prst="rect">
                <a:avLst/>
              </a:prstGeom>
              <a:blipFill>
                <a:blip r:embed="rId2"/>
                <a:stretch>
                  <a:fillRect l="-1796" t="-7752" b="-2868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08A076A-B7EB-8B18-CD59-FB84CE0B6F35}"/>
                  </a:ext>
                </a:extLst>
              </p:cNvPr>
              <p:cNvSpPr txBox="1"/>
              <p:nvPr/>
            </p:nvSpPr>
            <p:spPr>
              <a:xfrm>
                <a:off x="362857" y="3244334"/>
                <a:ext cx="10377714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KR" altLang="ko-KR" sz="4000" dirty="0"/>
                  <a:t>Luminosity distance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d>
                      <m:d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altLang="ko-KR" sz="40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sSub>
                      <m:sSub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  <m:d>
                      <m:d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endParaRPr lang="en-US" altLang="ko-KR" sz="4000" b="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08A076A-B7EB-8B18-CD59-FB84CE0B6F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857" y="3244334"/>
                <a:ext cx="10377714" cy="707886"/>
              </a:xfrm>
              <a:prstGeom prst="rect">
                <a:avLst/>
              </a:prstGeom>
              <a:blipFill>
                <a:blip r:embed="rId3"/>
                <a:stretch>
                  <a:fillRect l="-2115" t="-15517" b="-3620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3149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</a:t>
            </a:r>
            <a:b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-volume limit sampling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4D3B360-4FD9-C016-BF5E-A4916A3ACBC6}"/>
                  </a:ext>
                </a:extLst>
              </p:cNvPr>
              <p:cNvSpPr txBox="1"/>
              <p:nvPr/>
            </p:nvSpPr>
            <p:spPr>
              <a:xfrm>
                <a:off x="838200" y="1768690"/>
                <a:ext cx="8784328" cy="1350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dirty="0"/>
                  <a:t>SDSS absolute magnitude limit 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𝑙𝑖𝑚</m:t>
                        </m:r>
                      </m:sub>
                    </m:sSub>
                    <m:r>
                      <a:rPr lang="en-US" altLang="ko-KR" sz="4000" b="0" i="1" smtClean="0">
                        <a:latin typeface="Cambria Math" panose="02040503050406030204" pitchFamily="18" charset="0"/>
                      </a:rPr>
                      <m:t>=17.77−5</m:t>
                    </m:r>
                    <m:r>
                      <m:rPr>
                        <m:sty m:val="p"/>
                      </m:rPr>
                      <a:rPr lang="en-US" altLang="ko-KR" sz="4000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altLang="ko-KR" sz="4000" b="0" i="1" smtClean="0">
                        <a:latin typeface="Cambria Math" panose="02040503050406030204" pitchFamily="18" charset="0"/>
                      </a:rPr>
                      <m:t>⁡(</m:t>
                    </m:r>
                    <m:sSub>
                      <m:sSub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d>
                      <m:dPr>
                        <m:ctrlP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4000" b="0" i="1" smtClean="0">
                            <a:latin typeface="Cambria Math" panose="02040503050406030204" pitchFamily="18" charset="0"/>
                          </a:rPr>
                          <m:t>𝑀𝑝𝑐</m:t>
                        </m:r>
                      </m:e>
                    </m:d>
                    <m:r>
                      <a:rPr lang="en-US" altLang="ko-KR" sz="4000" b="0" i="1" smtClean="0">
                        <a:latin typeface="Cambria Math" panose="02040503050406030204" pitchFamily="18" charset="0"/>
                      </a:rPr>
                      <m:t>)−25</m:t>
                    </m:r>
                  </m:oMath>
                </a14:m>
                <a:r>
                  <a:rPr lang="en-US" altLang="ko-KR" sz="4000" dirty="0"/>
                  <a:t> </a:t>
                </a:r>
                <a:endParaRPr lang="ko-KR" altLang="en-US" sz="4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4D3B360-4FD9-C016-BF5E-A4916A3ACB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768690"/>
                <a:ext cx="8784328" cy="1350498"/>
              </a:xfrm>
              <a:prstGeom prst="rect">
                <a:avLst/>
              </a:prstGeom>
              <a:blipFill>
                <a:blip r:embed="rId2"/>
                <a:stretch>
                  <a:fillRect l="-2500" t="-81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3">
            <a:extLst>
              <a:ext uri="{FF2B5EF4-FFF2-40B4-BE49-F238E27FC236}">
                <a16:creationId xmlns:a16="http://schemas.microsoft.com/office/drawing/2014/main" id="{67238F38-9972-854F-A07D-981DA16E7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864" y="3119188"/>
            <a:ext cx="49530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2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 </a:t>
            </a:r>
            <a:b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</a:b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Signal to noise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94F8A0F-3A3D-11D1-E625-5727B160E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327" y="1883444"/>
            <a:ext cx="9587345" cy="3874885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A0A63A48-E1E1-1496-1827-448B57503CA1}"/>
              </a:ext>
            </a:extLst>
          </p:cNvPr>
          <p:cNvSpPr/>
          <p:nvPr/>
        </p:nvSpPr>
        <p:spPr>
          <a:xfrm>
            <a:off x="1439290" y="4368915"/>
            <a:ext cx="8811491" cy="99752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E75FA1-BF9B-D1C7-EBEF-0DF6C20103FA}"/>
              </a:ext>
            </a:extLst>
          </p:cNvPr>
          <p:cNvSpPr txBox="1"/>
          <p:nvPr/>
        </p:nvSpPr>
        <p:spPr>
          <a:xfrm>
            <a:off x="1302327" y="5758329"/>
            <a:ext cx="234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Charlotte.A</a:t>
            </a:r>
            <a:r>
              <a:rPr lang="en-US" altLang="ko-KR" dirty="0"/>
              <a:t> et al. 2019.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2005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앉아있는, 테이블, 하얀색, 검은색이(가) 표시된 사진&#10;&#10;자동 생성된 설명">
            <a:extLst>
              <a:ext uri="{FF2B5EF4-FFF2-40B4-BE49-F238E27FC236}">
                <a16:creationId xmlns:a16="http://schemas.microsoft.com/office/drawing/2014/main" id="{A1F4CEB3-DE10-4A3C-BB50-46D91405E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253" y="1705765"/>
            <a:ext cx="4319345" cy="432222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628B83D-6FD0-4825-86FB-72729CADE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224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Index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4C7F95-D274-4649-B9C3-8C4B3AA1AFC6}"/>
              </a:ext>
            </a:extLst>
          </p:cNvPr>
          <p:cNvSpPr txBox="1"/>
          <p:nvPr/>
        </p:nvSpPr>
        <p:spPr>
          <a:xfrm>
            <a:off x="744478" y="1872757"/>
            <a:ext cx="3725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800" dirty="0"/>
              <a:t>Term project topic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E435F8-D615-40D9-B0F4-73A3C2DE6ED1}"/>
              </a:ext>
            </a:extLst>
          </p:cNvPr>
          <p:cNvSpPr txBox="1"/>
          <p:nvPr/>
        </p:nvSpPr>
        <p:spPr>
          <a:xfrm>
            <a:off x="744478" y="3339763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2. Methodology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59433C-4B78-4CB5-A45D-DF9749B0CBF0}"/>
              </a:ext>
            </a:extLst>
          </p:cNvPr>
          <p:cNvSpPr txBox="1"/>
          <p:nvPr/>
        </p:nvSpPr>
        <p:spPr>
          <a:xfrm>
            <a:off x="10106450" y="1347209"/>
            <a:ext cx="417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4. Result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E3913D-C2C7-4263-BBC6-648E121DE252}"/>
              </a:ext>
            </a:extLst>
          </p:cNvPr>
          <p:cNvSpPr txBox="1"/>
          <p:nvPr/>
        </p:nvSpPr>
        <p:spPr>
          <a:xfrm>
            <a:off x="744478" y="5015642"/>
            <a:ext cx="3553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3. Data pre-process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8D30D94-9C4E-49A4-8E3A-18E7A58995E0}"/>
              </a:ext>
            </a:extLst>
          </p:cNvPr>
          <p:cNvCxnSpPr>
            <a:cxnSpLocks/>
          </p:cNvCxnSpPr>
          <p:nvPr/>
        </p:nvCxnSpPr>
        <p:spPr>
          <a:xfrm>
            <a:off x="828454" y="2405308"/>
            <a:ext cx="3191799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7C567C0-2024-4A0B-B178-4599A07F1020}"/>
              </a:ext>
            </a:extLst>
          </p:cNvPr>
          <p:cNvCxnSpPr>
            <a:cxnSpLocks/>
          </p:cNvCxnSpPr>
          <p:nvPr/>
        </p:nvCxnSpPr>
        <p:spPr>
          <a:xfrm>
            <a:off x="8626468" y="3122157"/>
            <a:ext cx="2861388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03CEA27-6E40-422B-A4BD-357EDED34420}"/>
              </a:ext>
            </a:extLst>
          </p:cNvPr>
          <p:cNvCxnSpPr>
            <a:cxnSpLocks/>
          </p:cNvCxnSpPr>
          <p:nvPr/>
        </p:nvCxnSpPr>
        <p:spPr>
          <a:xfrm>
            <a:off x="8675756" y="1870429"/>
            <a:ext cx="2861388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5709D57A-7D78-42B1-A7E5-674711C45904}"/>
              </a:ext>
            </a:extLst>
          </p:cNvPr>
          <p:cNvCxnSpPr>
            <a:cxnSpLocks/>
          </p:cNvCxnSpPr>
          <p:nvPr/>
        </p:nvCxnSpPr>
        <p:spPr>
          <a:xfrm>
            <a:off x="828454" y="3893368"/>
            <a:ext cx="2659224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5224216-8726-438E-8812-77CFD6DF99DD}"/>
              </a:ext>
            </a:extLst>
          </p:cNvPr>
          <p:cNvCxnSpPr>
            <a:cxnSpLocks/>
          </p:cNvCxnSpPr>
          <p:nvPr/>
        </p:nvCxnSpPr>
        <p:spPr>
          <a:xfrm>
            <a:off x="828454" y="5538862"/>
            <a:ext cx="2861388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46DC224-94A7-47D8-A729-AEBEF26480A0}"/>
              </a:ext>
            </a:extLst>
          </p:cNvPr>
          <p:cNvSpPr txBox="1"/>
          <p:nvPr/>
        </p:nvSpPr>
        <p:spPr>
          <a:xfrm>
            <a:off x="9526813" y="2598937"/>
            <a:ext cx="2665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5. Conclusion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2B60CAD-A652-BECC-E732-CF6983F757D5}"/>
              </a:ext>
            </a:extLst>
          </p:cNvPr>
          <p:cNvCxnSpPr>
            <a:cxnSpLocks/>
          </p:cNvCxnSpPr>
          <p:nvPr/>
        </p:nvCxnSpPr>
        <p:spPr>
          <a:xfrm>
            <a:off x="8626468" y="4416588"/>
            <a:ext cx="2861388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F875055-1F16-9AC0-929C-7A0DCCDB5689}"/>
              </a:ext>
            </a:extLst>
          </p:cNvPr>
          <p:cNvSpPr txBox="1"/>
          <p:nvPr/>
        </p:nvSpPr>
        <p:spPr>
          <a:xfrm>
            <a:off x="9628413" y="3893368"/>
            <a:ext cx="345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6. Reference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CA4DCC6-FEF4-9299-522D-EE1C69B570B9}"/>
              </a:ext>
            </a:extLst>
          </p:cNvPr>
          <p:cNvCxnSpPr>
            <a:cxnSpLocks/>
          </p:cNvCxnSpPr>
          <p:nvPr/>
        </p:nvCxnSpPr>
        <p:spPr>
          <a:xfrm>
            <a:off x="8626468" y="5800472"/>
            <a:ext cx="2861388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2690F4-3B7B-24E2-8847-1B185B7CC6E8}"/>
              </a:ext>
            </a:extLst>
          </p:cNvPr>
          <p:cNvSpPr txBox="1"/>
          <p:nvPr/>
        </p:nvSpPr>
        <p:spPr>
          <a:xfrm>
            <a:off x="10049339" y="5277252"/>
            <a:ext cx="345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7. Ending</a:t>
            </a:r>
          </a:p>
        </p:txBody>
      </p:sp>
    </p:spTree>
    <p:extLst>
      <p:ext uri="{BB962C8B-B14F-4D97-AF65-F5344CB8AC3E}">
        <p14:creationId xmlns:p14="http://schemas.microsoft.com/office/powerpoint/2010/main" val="3939951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26" grpId="0"/>
      <p:bldP spid="21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0E7877-E82B-19F9-1400-894A20D98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Data pre-process</a:t>
            </a:r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9B868E60-FBBD-5C3F-EEDB-45CE38C85F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6699020"/>
              </p:ext>
            </p:extLst>
          </p:nvPr>
        </p:nvGraphicFramePr>
        <p:xfrm>
          <a:off x="838200" y="2074545"/>
          <a:ext cx="10515597" cy="28915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278243503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636325956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295469260"/>
                    </a:ext>
                  </a:extLst>
                </a:gridCol>
              </a:tblGrid>
              <a:tr h="963839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AGN</a:t>
                      </a:r>
                      <a:endParaRPr lang="ko-KR" altLang="en-US" dirty="0"/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SF galaxies</a:t>
                      </a:r>
                      <a:endParaRPr lang="ko-KR" altLang="en-US" dirty="0"/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5533351"/>
                  </a:ext>
                </a:extLst>
              </a:tr>
              <a:tr h="9638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lt"/>
                          <a:ea typeface="+mj-ea"/>
                        </a:rPr>
                        <a:t>Before</a:t>
                      </a:r>
                      <a:endParaRPr lang="ko-KR" altLang="en-US" dirty="0">
                        <a:latin typeface="+mn-lt"/>
                        <a:ea typeface="+mj-ea"/>
                      </a:endParaRP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7149</a:t>
                      </a:r>
                      <a:endParaRPr lang="ko-KR" altLang="en-US" dirty="0"/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132828</a:t>
                      </a:r>
                      <a:endParaRPr lang="ko-KR" altLang="en-US" dirty="0"/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07891"/>
                  </a:ext>
                </a:extLst>
              </a:tr>
              <a:tr h="9638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lt"/>
                          <a:ea typeface="+mj-ea"/>
                        </a:rPr>
                        <a:t>After</a:t>
                      </a:r>
                      <a:endParaRPr lang="ko-KR" altLang="en-US" dirty="0">
                        <a:latin typeface="+mn-lt"/>
                        <a:ea typeface="+mj-ea"/>
                      </a:endParaRP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4327</a:t>
                      </a:r>
                      <a:endParaRPr lang="ko-KR" altLang="en-US" dirty="0"/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45682</a:t>
                      </a:r>
                      <a:endParaRPr lang="ko-KR" altLang="en-US" dirty="0"/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7445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4566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A3C98-F551-451F-8AC6-3B2A6A73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450" y="2487223"/>
            <a:ext cx="7785100" cy="1883553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Starcraft" panose="04020500000000000000" pitchFamily="82" charset="0"/>
                <a:ea typeface="배달의민족 도현" panose="020B0600000101010101" pitchFamily="50" charset="-127"/>
              </a:rPr>
              <a:t>4. AGN properties</a:t>
            </a:r>
            <a:endParaRPr lang="ko-KR" altLang="en-US" dirty="0">
              <a:latin typeface="Starcraft" panose="04020500000000000000" pitchFamily="82" charset="0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49033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- Distribution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738CB2C-051D-4C50-B922-8F1AB97A733E}"/>
              </a:ext>
            </a:extLst>
          </p:cNvPr>
          <p:cNvGrpSpPr/>
          <p:nvPr/>
        </p:nvGrpSpPr>
        <p:grpSpPr>
          <a:xfrm>
            <a:off x="301619" y="1614899"/>
            <a:ext cx="5490364" cy="5247308"/>
            <a:chOff x="301619" y="1614899"/>
            <a:chExt cx="5490364" cy="524730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682332B7-3BFF-9285-591E-CFF59C5FF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1619" y="1614899"/>
              <a:ext cx="5490364" cy="487797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75FF574-E254-918F-2641-A09865F56262}"/>
                </a:ext>
              </a:extLst>
            </p:cNvPr>
            <p:cNvSpPr txBox="1"/>
            <p:nvPr/>
          </p:nvSpPr>
          <p:spPr>
            <a:xfrm>
              <a:off x="301619" y="6492875"/>
              <a:ext cx="3122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Frank.J</a:t>
              </a:r>
              <a:r>
                <a:rPr lang="en-US" altLang="ko-KR" dirty="0"/>
                <a:t> et al. 2010, Astro-ph.CO</a:t>
              </a:r>
              <a:endParaRPr lang="ko-KR" altLang="en-US" dirty="0"/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7330E684-B9F3-05D9-5ECE-8B970A86FCEF}"/>
              </a:ext>
            </a:extLst>
          </p:cNvPr>
          <p:cNvSpPr/>
          <p:nvPr/>
        </p:nvSpPr>
        <p:spPr>
          <a:xfrm>
            <a:off x="1257300" y="3327400"/>
            <a:ext cx="457200" cy="25654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203EC1-32C5-AE06-E85D-7BEC3C4D2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443" y="1614899"/>
            <a:ext cx="6188242" cy="487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369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- Distribution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9DACB7-A63C-0404-196D-7D91171CC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765" y="1689331"/>
            <a:ext cx="6928330" cy="505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3721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4604E6-9422-A371-86A5-F64B9ABD4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561356"/>
            <a:ext cx="10401300" cy="421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632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AGN - SFR</a:t>
            </a:r>
            <a:r>
              <a:rPr lang="en-US" altLang="ko-KR" dirty="0">
                <a:latin typeface="Bauhaus 93" panose="04030905020B02020C02" pitchFamily="82" charset="0"/>
                <a:ea typeface="배달의민족 도현" panose="020B0600000101010101" pitchFamily="50" charset="-127"/>
              </a:rPr>
              <a:t> 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3176F1B-44C2-6ADD-86C5-EFAF725E2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81" y="1908285"/>
            <a:ext cx="4505147" cy="336234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ABE760E-5D68-82BA-3494-120EC112B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8414" y="3574474"/>
            <a:ext cx="4181333" cy="3136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1B500FF-4B4F-90F8-9EC5-0BB7D6766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8468" y="147527"/>
            <a:ext cx="4375297" cy="328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09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AGN - </a:t>
            </a:r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SFR</a:t>
            </a:r>
            <a:r>
              <a:rPr lang="en-US" altLang="ko-KR" dirty="0">
                <a:latin typeface="Bauhaus 93" panose="04030905020B02020C02" pitchFamily="82" charset="0"/>
                <a:ea typeface="배달의민족 도현" panose="020B0600000101010101" pitchFamily="50" charset="-127"/>
              </a:rPr>
              <a:t> 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9187856-9284-D3B9-DE02-1A96EB96B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971" y="1690688"/>
            <a:ext cx="6176019" cy="446085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C0B1F51-2E83-49F1-7DD3-60913D0D9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971" y="1690688"/>
            <a:ext cx="6176019" cy="44259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92563-D0AC-3418-FC53-B157F86DF691}"/>
              </a:ext>
            </a:extLst>
          </p:cNvPr>
          <p:cNvSpPr txBox="1"/>
          <p:nvPr/>
        </p:nvSpPr>
        <p:spPr>
          <a:xfrm>
            <a:off x="8274555" y="5782210"/>
            <a:ext cx="1985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Oh et al. 2012 </a:t>
            </a:r>
            <a:r>
              <a:rPr lang="en-US" altLang="ko-KR" dirty="0" err="1"/>
              <a:t>ApJS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611116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AGN - </a:t>
            </a:r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SFR</a:t>
            </a:r>
            <a:r>
              <a:rPr lang="en-US" altLang="ko-KR" dirty="0">
                <a:latin typeface="Bauhaus 93" panose="04030905020B02020C02" pitchFamily="82" charset="0"/>
                <a:ea typeface="배달의민족 도현" panose="020B0600000101010101" pitchFamily="50" charset="-127"/>
              </a:rPr>
              <a:t> 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9187856-9284-D3B9-DE02-1A96EB96B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971" y="1690688"/>
            <a:ext cx="6176019" cy="446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6324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C32062FE-BB9A-F5E8-0931-D033065FC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279" y="1719442"/>
            <a:ext cx="4781719" cy="345377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B93BD43-4C91-E2C2-F372-4901A703E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AGN - </a:t>
            </a:r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SFR</a:t>
            </a:r>
            <a:r>
              <a:rPr lang="en-US" altLang="ko-KR" dirty="0">
                <a:latin typeface="Bauhaus 93" panose="04030905020B02020C02" pitchFamily="82" charset="0"/>
                <a:ea typeface="배달의민족 도현" panose="020B0600000101010101" pitchFamily="50" charset="-127"/>
              </a:rPr>
              <a:t>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2C484C-D38E-BF6D-D5B5-4BF32D97D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78" y="5451506"/>
            <a:ext cx="7948611" cy="20701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dirty="0"/>
              <a:t>As Galaxies heavier or redder  </a:t>
            </a:r>
          </a:p>
          <a:p>
            <a:pPr marL="0" indent="0" algn="ctr">
              <a:buNone/>
            </a:pPr>
            <a:r>
              <a:rPr lang="en-US" altLang="ko-KR" b="0" i="0" dirty="0">
                <a:effectLst/>
              </a:rPr>
              <a:t>the effect of AGN on </a:t>
            </a:r>
            <a:r>
              <a:rPr lang="en-US" altLang="ko-KR" b="0" i="0" dirty="0" err="1">
                <a:effectLst/>
              </a:rPr>
              <a:t>SFR</a:t>
            </a:r>
            <a:r>
              <a:rPr lang="en-US" altLang="ko-KR" b="0" i="0" dirty="0">
                <a:effectLst/>
              </a:rPr>
              <a:t> </a:t>
            </a:r>
            <a:r>
              <a:rPr lang="en-US" altLang="ko-KR" dirty="0"/>
              <a:t>increases</a:t>
            </a:r>
            <a:endParaRPr lang="en-US" altLang="ko-KR" b="0" i="0" dirty="0">
              <a:effectLst/>
            </a:endParaRP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0E5B24-FBA0-53EA-D925-663B25C16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724" y="1719442"/>
            <a:ext cx="4885975" cy="3453770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A0509C3E-7583-8BC0-F3BF-3C8E054ACF6F}"/>
              </a:ext>
            </a:extLst>
          </p:cNvPr>
          <p:cNvSpPr/>
          <p:nvPr/>
        </p:nvSpPr>
        <p:spPr>
          <a:xfrm>
            <a:off x="6260384" y="1737177"/>
            <a:ext cx="2651760" cy="2447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088E73BD-0EAC-D88A-4A3A-12181D003980}"/>
              </a:ext>
            </a:extLst>
          </p:cNvPr>
          <p:cNvSpPr/>
          <p:nvPr/>
        </p:nvSpPr>
        <p:spPr>
          <a:xfrm rot="16200000">
            <a:off x="8738336" y="3451860"/>
            <a:ext cx="2651760" cy="2447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157181-927C-C0F3-89B1-A759E1EB71DC}"/>
              </a:ext>
            </a:extLst>
          </p:cNvPr>
          <p:cNvSpPr txBox="1"/>
          <p:nvPr/>
        </p:nvSpPr>
        <p:spPr>
          <a:xfrm>
            <a:off x="10820400" y="2848159"/>
            <a:ext cx="1371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29AF8C"/>
                </a:solidFill>
              </a:rPr>
              <a:t>AGN effect</a:t>
            </a:r>
            <a:endParaRPr lang="ko-KR" altLang="en-US" sz="2800" b="1" dirty="0">
              <a:solidFill>
                <a:srgbClr val="29AF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543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BPT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B7DBA1-3755-C63C-9639-4B7B85237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710" y="1690688"/>
            <a:ext cx="8740580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92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A3C98-F551-451F-8AC6-3B2A6A73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9488" y="2487223"/>
            <a:ext cx="3073024" cy="1883553"/>
          </a:xfrm>
        </p:spPr>
        <p:txBody>
          <a:bodyPr/>
          <a:lstStyle/>
          <a:p>
            <a:r>
              <a:rPr lang="en-US" altLang="ko-KR" dirty="0">
                <a:latin typeface="Starcraft" panose="04020500000000000000" pitchFamily="82" charset="0"/>
                <a:ea typeface="배달의민족 도현" panose="020B0600000101010101" pitchFamily="50" charset="-127"/>
              </a:rPr>
              <a:t>1. intro</a:t>
            </a:r>
            <a:endParaRPr lang="ko-KR" altLang="en-US" dirty="0">
              <a:latin typeface="Starcraft" panose="04020500000000000000" pitchFamily="82" charset="0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00629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BPT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B7DBA1-3755-C63C-9639-4B7B85237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770" y="2601795"/>
            <a:ext cx="4832230" cy="26548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9EA758-1F81-70A1-711D-8CFEAFE715DB}"/>
              </a:ext>
            </a:extLst>
          </p:cNvPr>
          <p:cNvSpPr txBox="1"/>
          <p:nvPr/>
        </p:nvSpPr>
        <p:spPr>
          <a:xfrm>
            <a:off x="7027817" y="2744094"/>
            <a:ext cx="4518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X,Y axis =&gt; [OIII] and H alpha / [NII] and H beta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EF459E-BADF-010B-C487-2DE3C3BBC4D9}"/>
              </a:ext>
            </a:extLst>
          </p:cNvPr>
          <p:cNvSpPr txBox="1"/>
          <p:nvPr/>
        </p:nvSpPr>
        <p:spPr>
          <a:xfrm>
            <a:off x="7027817" y="3167351"/>
            <a:ext cx="4730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These emission lines are reddening independent</a:t>
            </a:r>
          </a:p>
          <a:p>
            <a:r>
              <a:rPr lang="en-US" altLang="ko-KR" dirty="0"/>
              <a:t>Because they are very close each others.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C54698-531D-DC50-D3FA-73CADEF1F0BA}"/>
              </a:ext>
            </a:extLst>
          </p:cNvPr>
          <p:cNvSpPr txBox="1"/>
          <p:nvPr/>
        </p:nvSpPr>
        <p:spPr>
          <a:xfrm>
            <a:off x="7114903" y="4632960"/>
            <a:ext cx="4691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These diagram shows which effect is dominant</a:t>
            </a:r>
            <a:br>
              <a:rPr lang="en-US" altLang="ko-KR" dirty="0"/>
            </a:br>
            <a:r>
              <a:rPr lang="en-US" altLang="ko-KR" dirty="0"/>
              <a:t>AGN? SF?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4622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BPT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B7DBA1-3755-C63C-9639-4B7B85237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39" y="2101555"/>
            <a:ext cx="4832230" cy="2654889"/>
          </a:xfrm>
          <a:prstGeom prst="rect">
            <a:avLst/>
          </a:prstGeom>
        </p:spPr>
      </p:pic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53C47370-7A06-F751-53AE-CEC1D852E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4782600"/>
              </p:ext>
            </p:extLst>
          </p:nvPr>
        </p:nvGraphicFramePr>
        <p:xfrm>
          <a:off x="1435100" y="5353485"/>
          <a:ext cx="93218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0450">
                  <a:extLst>
                    <a:ext uri="{9D8B030D-6E8A-4147-A177-3AD203B41FA5}">
                      <a16:colId xmlns:a16="http://schemas.microsoft.com/office/drawing/2014/main" val="1321913923"/>
                    </a:ext>
                  </a:extLst>
                </a:gridCol>
                <a:gridCol w="2330450">
                  <a:extLst>
                    <a:ext uri="{9D8B030D-6E8A-4147-A177-3AD203B41FA5}">
                      <a16:colId xmlns:a16="http://schemas.microsoft.com/office/drawing/2014/main" val="470160354"/>
                    </a:ext>
                  </a:extLst>
                </a:gridCol>
                <a:gridCol w="2330450">
                  <a:extLst>
                    <a:ext uri="{9D8B030D-6E8A-4147-A177-3AD203B41FA5}">
                      <a16:colId xmlns:a16="http://schemas.microsoft.com/office/drawing/2014/main" val="1057501553"/>
                    </a:ext>
                  </a:extLst>
                </a:gridCol>
                <a:gridCol w="2330450">
                  <a:extLst>
                    <a:ext uri="{9D8B030D-6E8A-4147-A177-3AD203B41FA5}">
                      <a16:colId xmlns:a16="http://schemas.microsoft.com/office/drawing/2014/main" val="588306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AGN Bulge Dominant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AGN Disk Dominant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SF Bulge Dominant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SF Disk Dominant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357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3450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877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14967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30715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500604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826B00A-F0D5-D4C5-5954-F5DB13DE80A3}"/>
              </a:ext>
            </a:extLst>
          </p:cNvPr>
          <p:cNvSpPr txBox="1"/>
          <p:nvPr/>
        </p:nvSpPr>
        <p:spPr>
          <a:xfrm>
            <a:off x="6091950" y="2168216"/>
            <a:ext cx="2064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Classify the samples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BB5193-1CB6-3DEE-04C2-9CF48134D48E}"/>
              </a:ext>
            </a:extLst>
          </p:cNvPr>
          <p:cNvSpPr txBox="1"/>
          <p:nvPr/>
        </p:nvSpPr>
        <p:spPr>
          <a:xfrm>
            <a:off x="6091950" y="2891418"/>
            <a:ext cx="41586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fracDev</a:t>
            </a:r>
            <a:r>
              <a:rPr lang="en-US" altLang="ko-KR" dirty="0"/>
              <a:t> means Bulge to Total ratio</a:t>
            </a:r>
          </a:p>
          <a:p>
            <a:r>
              <a:rPr lang="en-US" altLang="ko-KR" dirty="0"/>
              <a:t>In this project, we classify the AGN and SF </a:t>
            </a:r>
          </a:p>
          <a:p>
            <a:r>
              <a:rPr lang="en-US" altLang="ko-KR" dirty="0"/>
              <a:t>Into two part.</a:t>
            </a:r>
          </a:p>
          <a:p>
            <a:endParaRPr lang="en-US" altLang="ko-KR" dirty="0"/>
          </a:p>
          <a:p>
            <a:r>
              <a:rPr lang="en-US" altLang="ko-KR" dirty="0" err="1"/>
              <a:t>fracDev</a:t>
            </a:r>
            <a:r>
              <a:rPr lang="en-US" altLang="ko-KR" dirty="0"/>
              <a:t> &gt; 0.7  =&gt; Bulge Dominant</a:t>
            </a:r>
          </a:p>
          <a:p>
            <a:r>
              <a:rPr lang="en-US" altLang="ko-KR" dirty="0" err="1"/>
              <a:t>fracDev</a:t>
            </a:r>
            <a:r>
              <a:rPr lang="en-US" altLang="ko-KR" dirty="0"/>
              <a:t> &lt; 0.4 =&gt; Disk Dominant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25734F-E24B-65DC-8249-6E96E58F9AE5}"/>
              </a:ext>
            </a:extLst>
          </p:cNvPr>
          <p:cNvSpPr txBox="1"/>
          <p:nvPr/>
        </p:nvSpPr>
        <p:spPr>
          <a:xfrm>
            <a:off x="6091950" y="1398227"/>
            <a:ext cx="5154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LINERs classification include the </a:t>
            </a:r>
            <a:r>
              <a:rPr lang="en-US" altLang="ko-KR" dirty="0" err="1"/>
              <a:t>seyfert</a:t>
            </a:r>
            <a:r>
              <a:rPr lang="en-US" altLang="ko-KR" dirty="0"/>
              <a:t>-like galaxies. </a:t>
            </a:r>
            <a:br>
              <a:rPr lang="en-US" altLang="ko-KR" dirty="0"/>
            </a:br>
            <a:r>
              <a:rPr lang="en-US" altLang="ko-KR" dirty="0"/>
              <a:t>Which is famous AGN type.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9884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892DE6-F18F-E111-2841-BADD97D46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Colour-Colour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diagram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EBD028-29C5-E933-DA4E-D655E1B08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We chose g-r for x axis, u-r for y axis.</a:t>
            </a:r>
          </a:p>
          <a:p>
            <a:endParaRPr lang="en-US" altLang="ko-KR" dirty="0"/>
          </a:p>
          <a:p>
            <a:r>
              <a:rPr lang="en-US" altLang="ko-KR" dirty="0"/>
              <a:t> We expected AGN is redder than SG galaxies so AGN would locate right under position.</a:t>
            </a:r>
          </a:p>
          <a:p>
            <a:endParaRPr lang="en-US" altLang="ko-KR" dirty="0"/>
          </a:p>
          <a:p>
            <a:r>
              <a:rPr lang="en-US" altLang="ko-KR" dirty="0"/>
              <a:t>so we assume that CC-diagram</a:t>
            </a:r>
            <a:r>
              <a:rPr lang="ko-KR" altLang="en-US" dirty="0"/>
              <a:t> </a:t>
            </a:r>
            <a:r>
              <a:rPr lang="en-US" altLang="ko-KR" dirty="0"/>
              <a:t>would</a:t>
            </a:r>
            <a:r>
              <a:rPr lang="ko-KR" altLang="en-US" dirty="0"/>
              <a:t> </a:t>
            </a:r>
            <a:r>
              <a:rPr lang="en-US" altLang="ko-KR" dirty="0"/>
              <a:t>show</a:t>
            </a:r>
            <a:r>
              <a:rPr lang="ko-KR" altLang="en-US" dirty="0"/>
              <a:t> </a:t>
            </a:r>
            <a:r>
              <a:rPr lang="en-US" altLang="ko-KR" dirty="0"/>
              <a:t>linear</a:t>
            </a:r>
            <a:r>
              <a:rPr lang="ko-KR" altLang="en-US" dirty="0"/>
              <a:t> </a:t>
            </a:r>
            <a:r>
              <a:rPr lang="en-US" altLang="ko-KR" dirty="0"/>
              <a:t>relation.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69886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Colour-Colour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9DD455-1EFA-704F-9BBB-ADAC4889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228" y="1690688"/>
            <a:ext cx="8931544" cy="505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7116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Colour-Colour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22E387C-A050-2E6F-8861-664F95F45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893" y="1690688"/>
            <a:ext cx="9096214" cy="509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550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Colour-Colour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90B0591-0630-8CB2-DF51-26A2A3E71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063" y="1858015"/>
            <a:ext cx="8669873" cy="483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20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Colour-Colour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B0AE8E8-C4E3-D5B6-9741-203A35DA1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980" y="1586074"/>
            <a:ext cx="8784040" cy="500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8143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3AC6AD-8240-43F7-8208-09328E64E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4371" y="1825625"/>
            <a:ext cx="4067629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/>
              <a:t>Linear relation </a:t>
            </a:r>
          </a:p>
          <a:p>
            <a:pPr marL="0" indent="0">
              <a:buNone/>
            </a:pPr>
            <a:r>
              <a:rPr lang="en-US" altLang="ko-KR" dirty="0"/>
              <a:t>on CC diagram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Compare </a:t>
            </a:r>
          </a:p>
          <a:p>
            <a:pPr marL="0" indent="0">
              <a:buNone/>
            </a:pPr>
            <a:r>
              <a:rPr lang="en-US" altLang="ko-KR" dirty="0"/>
              <a:t>1) AGN VS SF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2)  Bulge dominant </a:t>
            </a:r>
          </a:p>
          <a:p>
            <a:pPr marL="0" indent="0">
              <a:buNone/>
            </a:pPr>
            <a:r>
              <a:rPr lang="en-US" altLang="ko-KR" dirty="0"/>
              <a:t>                   vs</a:t>
            </a:r>
          </a:p>
          <a:p>
            <a:pPr marL="0" indent="0">
              <a:buNone/>
            </a:pPr>
            <a:r>
              <a:rPr lang="en-US" altLang="ko-KR" dirty="0"/>
              <a:t>      Disk dominant</a:t>
            </a:r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D0495409-5B58-E259-4011-9378CD828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Colour-Colour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27FDBF-8A79-C30D-39F4-734E9C061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52" y="1888786"/>
            <a:ext cx="3730678" cy="21125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E1326EA-1A70-CB7D-2A9F-171B9677E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631" y="1885987"/>
            <a:ext cx="3894717" cy="203687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4FA8A34-370F-02B7-CCA1-127E9C3FF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953" y="3860070"/>
            <a:ext cx="3730677" cy="208109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1D729CD-D2B4-2E2D-AC49-B8216C3EFE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7630" y="3922858"/>
            <a:ext cx="3894718" cy="201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1059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C2BAC1-64C9-D0FC-8842-4D115AD2B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-Magnitude diagram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BFA699-3192-D519-14BB-54341F0F3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We expected AGN is located in redder part, which is above the SF galaxies.</a:t>
            </a:r>
          </a:p>
          <a:p>
            <a:endParaRPr lang="en-US" altLang="ko-KR" dirty="0"/>
          </a:p>
          <a:p>
            <a:r>
              <a:rPr lang="en-US" altLang="ko-KR" dirty="0"/>
              <a:t>AGN’s property : very bright 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This feature would make AGN distribution shift to left side.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44894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-Magnitude diagram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0621119-F32B-A906-E1FB-325D52257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55" y="2364457"/>
            <a:ext cx="5763345" cy="31700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9ED7592-4EC8-E5A3-68F8-45BB4C8D1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364457"/>
            <a:ext cx="5763346" cy="320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208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Powering the extreme jets of active galaxies">
            <a:extLst>
              <a:ext uri="{FF2B5EF4-FFF2-40B4-BE49-F238E27FC236}">
                <a16:creationId xmlns:a16="http://schemas.microsoft.com/office/drawing/2014/main" id="{5665AE9A-1A9B-021F-F78F-ED427CE06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500" y="1844675"/>
            <a:ext cx="3784600" cy="44497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은하 - 위키백과, 우리 모두의 백과사전">
            <a:extLst>
              <a:ext uri="{FF2B5EF4-FFF2-40B4-BE49-F238E27FC236}">
                <a16:creationId xmlns:a16="http://schemas.microsoft.com/office/drawing/2014/main" id="{C3C7DAA2-46B9-24E4-E3CD-F81BB68BE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7013" y="1844675"/>
            <a:ext cx="5419725" cy="44497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5200" kern="12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Term project topic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E3DA9B-F88C-974C-8542-1C53111F90C3}"/>
              </a:ext>
            </a:extLst>
          </p:cNvPr>
          <p:cNvSpPr txBox="1"/>
          <p:nvPr/>
        </p:nvSpPr>
        <p:spPr>
          <a:xfrm>
            <a:off x="5052168" y="3715613"/>
            <a:ext cx="20846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VS</a:t>
            </a:r>
            <a:endParaRPr lang="ko-KR" altLang="en-US" sz="4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D2CF34-8CAD-2078-07C3-7FEAA6B2A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431" y="3429000"/>
            <a:ext cx="7798090" cy="150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4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</a:t>
            </a:r>
            <a:r>
              <a:rPr lang="en-US" altLang="ko-KR" sz="4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en-US" altLang="ko-KR" sz="4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-Magnitude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0C6EED0-0493-19D5-FAE4-74DE3752B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" y="1389500"/>
            <a:ext cx="9413721" cy="513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893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3B15D2-EF1D-8EBE-5E4A-3AC362043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3614" y="1977445"/>
            <a:ext cx="4100186" cy="4351338"/>
          </a:xfrm>
        </p:spPr>
        <p:txBody>
          <a:bodyPr>
            <a:normAutofit fontScale="92500"/>
          </a:bodyPr>
          <a:lstStyle/>
          <a:p>
            <a:r>
              <a:rPr lang="en-US" altLang="ko-KR" dirty="0"/>
              <a:t>Overall, AGN is little bit redder than SF galaxies. 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Comparing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Bulge</a:t>
            </a:r>
            <a:r>
              <a:rPr lang="ko-KR" altLang="en-US" dirty="0"/>
              <a:t> </a:t>
            </a:r>
            <a:r>
              <a:rPr lang="en-US" altLang="ko-KR" dirty="0"/>
              <a:t>dominant</a:t>
            </a:r>
            <a:r>
              <a:rPr lang="ko-KR" altLang="en-US" dirty="0"/>
              <a:t> </a:t>
            </a:r>
            <a:r>
              <a:rPr lang="en-US" altLang="ko-KR" dirty="0"/>
              <a:t>SF</a:t>
            </a:r>
            <a:r>
              <a:rPr lang="ko-KR" altLang="en-US" dirty="0"/>
              <a:t> </a:t>
            </a:r>
            <a:r>
              <a:rPr lang="en-US" altLang="ko-KR" dirty="0"/>
              <a:t>galaxies,</a:t>
            </a:r>
            <a:r>
              <a:rPr lang="ko-KR" altLang="en-US" dirty="0"/>
              <a:t> </a:t>
            </a:r>
            <a:r>
              <a:rPr lang="en-US" altLang="ko-KR" dirty="0"/>
              <a:t>AGN</a:t>
            </a:r>
            <a:r>
              <a:rPr lang="ko-KR" altLang="en-US" dirty="0"/>
              <a:t> </a:t>
            </a:r>
            <a:r>
              <a:rPr lang="en-US" altLang="ko-KR" dirty="0"/>
              <a:t>Disk</a:t>
            </a:r>
            <a:r>
              <a:rPr lang="ko-KR" altLang="en-US" dirty="0"/>
              <a:t> </a:t>
            </a:r>
            <a:r>
              <a:rPr lang="en-US" altLang="ko-KR" dirty="0"/>
              <a:t>dominant galaxies’ </a:t>
            </a:r>
            <a:r>
              <a:rPr lang="en-US" altLang="ko-KR" dirty="0" err="1"/>
              <a:t>colour</a:t>
            </a:r>
            <a:r>
              <a:rPr lang="en-US" altLang="ko-KR" dirty="0"/>
              <a:t> is almost similar and brighter.(but redder)</a:t>
            </a:r>
          </a:p>
          <a:p>
            <a:pPr marL="0" indent="0">
              <a:buNone/>
            </a:pPr>
            <a:r>
              <a:rPr lang="en-US" altLang="ko-KR" dirty="0"/>
              <a:t>=&gt; AGN green valley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AD393E8-7051-B3BA-8D04-68D6AAB97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</a:t>
            </a:r>
            <a:r>
              <a:rPr lang="en-US" altLang="ko-KR" sz="4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en-US" altLang="ko-KR" sz="4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Colour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-Magnitude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911E250-D443-F3CC-124A-E01BFB154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1" y="1714377"/>
            <a:ext cx="3599413" cy="19798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DF74613-F674-F8DB-F8AF-483E0A0B3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34" y="1688250"/>
            <a:ext cx="3599413" cy="19996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B2DF5AF-D831-039B-3F35-6150720A7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500" y="3687924"/>
            <a:ext cx="5744309" cy="317007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B6EFFBD-03A9-7E5B-734D-15EEE3C6B380}"/>
              </a:ext>
            </a:extLst>
          </p:cNvPr>
          <p:cNvSpPr/>
          <p:nvPr/>
        </p:nvSpPr>
        <p:spPr>
          <a:xfrm>
            <a:off x="2847703" y="3622766"/>
            <a:ext cx="1802674" cy="1654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149BAC-FF12-1E67-8283-A55F5845E4CC}"/>
              </a:ext>
            </a:extLst>
          </p:cNvPr>
          <p:cNvSpPr txBox="1"/>
          <p:nvPr/>
        </p:nvSpPr>
        <p:spPr>
          <a:xfrm>
            <a:off x="2377478" y="3515803"/>
            <a:ext cx="2743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Colour</a:t>
            </a:r>
            <a:r>
              <a:rPr lang="en-US" altLang="ko-KR" dirty="0">
                <a:solidFill>
                  <a:schemeClr val="bg1"/>
                </a:solidFill>
              </a:rPr>
              <a:t>-Magnitude Diagram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18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5854C-9598-8D68-DC9C-0950A69B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Mass – Velocity dispersion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B7A76-37A5-D578-1901-BEE97D97C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During this semester, we learned about the relation of velocity dispersion with potential well. </a:t>
            </a:r>
          </a:p>
          <a:p>
            <a:endParaRPr lang="en-US" altLang="ko-KR" dirty="0"/>
          </a:p>
          <a:p>
            <a:r>
              <a:rPr lang="en-US" altLang="ko-KR" dirty="0"/>
              <a:t>By assuming of virial theorem, Velocity dispersion leads us to the dynamical mass of galaxies. </a:t>
            </a:r>
          </a:p>
          <a:p>
            <a:endParaRPr lang="en-US" altLang="ko-KR" dirty="0"/>
          </a:p>
          <a:p>
            <a:r>
              <a:rPr lang="en-US" altLang="ko-KR" dirty="0"/>
              <a:t>So we could guess </a:t>
            </a:r>
          </a:p>
          <a:p>
            <a:endParaRPr lang="en-US" altLang="ko-KR" dirty="0"/>
          </a:p>
          <a:p>
            <a:pPr marL="0" indent="0" algn="ctr">
              <a:buNone/>
            </a:pPr>
            <a:r>
              <a:rPr lang="en-US" altLang="ko-KR" dirty="0"/>
              <a:t>“velocity dispersion would have linear relation with mass”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5923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Mass – Velocity dispersion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3C4785E-8F3C-7559-F63F-3F1E91301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822" y="1425461"/>
            <a:ext cx="9162356" cy="50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3548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</a:t>
            </a:r>
            <a:r>
              <a:rPr lang="en-US" altLang="ko-KR" sz="4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Mass – Velocity dispersion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CE8BC3C-0AA3-7722-D1E1-D6AB4DDCE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669" y="1332930"/>
            <a:ext cx="9454662" cy="515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4388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EC6EC5-FC5F-6A52-A293-172BC54B0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3772" y="1825625"/>
            <a:ext cx="5490028" cy="4351338"/>
          </a:xfrm>
        </p:spPr>
        <p:txBody>
          <a:bodyPr/>
          <a:lstStyle/>
          <a:p>
            <a:r>
              <a:rPr lang="en-US" altLang="ko-KR" dirty="0"/>
              <a:t>During the semester, We learned that “the velocity dispersion” is related to “the potential well”.</a:t>
            </a:r>
          </a:p>
          <a:p>
            <a:endParaRPr lang="en-US" altLang="ko-KR" dirty="0"/>
          </a:p>
          <a:p>
            <a:r>
              <a:rPr lang="en-US" altLang="ko-KR" dirty="0"/>
              <a:t>This graph shows that the heavier AGN have larger velocity dispersion(linear relation), which is well matched result with the lecture.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BEC33723-6308-906D-71A9-7A561FBF7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</a:t>
            </a:r>
            <a:r>
              <a:rPr lang="en-US" altLang="ko-KR" sz="4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Mass – Velocity dispersion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9031FA-E1C6-213D-F4EC-22B28628E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83518"/>
            <a:ext cx="4639509" cy="25659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0D0E37-2A6D-2F39-6AB9-E17CCF5FB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3985011"/>
            <a:ext cx="4639509" cy="253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1939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12BD83-B9B5-73E6-64CF-04EE9D50D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85DB54-C537-521E-627B-708FF9995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We thought ‘if there are same specific star-forming rate then the star forming rate would increase when the mass increases.’ .</a:t>
            </a:r>
          </a:p>
          <a:p>
            <a:endParaRPr lang="en-US" altLang="ko-KR" dirty="0"/>
          </a:p>
          <a:p>
            <a:r>
              <a:rPr lang="en-US" altLang="ko-KR" dirty="0"/>
              <a:t>And the H alpha line is the one of the most important emission line to check the star-forming rates so we thought there would be some linear relation or distribution exist.</a:t>
            </a:r>
          </a:p>
          <a:p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16359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1DC6E05-D971-4BD0-8CEC-C8A78E421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746" y="1690688"/>
            <a:ext cx="8868508" cy="496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860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 2D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hist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 descr="텍스트, 스크린샷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8E38438C-9C51-7AAD-2045-183381B5C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1690688"/>
            <a:ext cx="8610600" cy="484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32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18F811-8A10-CE68-7D4D-B00BBEC58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694" y="1690688"/>
            <a:ext cx="8510611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95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A3C98-F551-451F-8AC6-3B2A6A73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043" y="2487223"/>
            <a:ext cx="6261913" cy="1883553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Starcraft" panose="04020500000000000000" pitchFamily="82" charset="0"/>
                <a:ea typeface="배달의민족 도현" panose="020B0600000101010101" pitchFamily="50" charset="-127"/>
              </a:rPr>
              <a:t>2. methodology</a:t>
            </a:r>
            <a:endParaRPr lang="ko-KR" altLang="en-US" dirty="0">
              <a:latin typeface="Starcraft" panose="04020500000000000000" pitchFamily="82" charset="0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44435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 2D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hist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 descr="텍스트, 스크린샷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6575465B-FB06-FE3E-CE82-8A91CBFE5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423" y="1690688"/>
            <a:ext cx="8587154" cy="471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96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6A31E4-2BFF-E0B6-809F-7DE110591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402" y="1690688"/>
            <a:ext cx="8571196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1329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 2D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hist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362D37-4514-0E03-FFA4-DA8B97913D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041" b="766"/>
          <a:stretch/>
        </p:blipFill>
        <p:spPr bwMode="auto">
          <a:xfrm>
            <a:off x="1907931" y="1690688"/>
            <a:ext cx="8736475" cy="48021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131994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36C9F9-4211-AC30-73EA-80A936FA8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828" y="1690688"/>
            <a:ext cx="8742344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2931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 2D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hist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FFEC42FD-55D9-EEF8-0DBE-1FD296DE4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218" y="1690688"/>
            <a:ext cx="8795564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288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AA795D-A6FC-2EAE-7F2D-3793CC296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Mass-H alpha 2D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hist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418708-28DF-EB08-F9D4-18D6B41AF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5415" y="1825625"/>
            <a:ext cx="3964709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Comparing AGN and SF</a:t>
            </a:r>
          </a:p>
          <a:p>
            <a:endParaRPr lang="en-US" altLang="ko-KR" dirty="0"/>
          </a:p>
          <a:p>
            <a:r>
              <a:rPr lang="en-US" altLang="ko-KR" dirty="0"/>
              <a:t>AGN Mass is larger than SF -&gt; 3~10</a:t>
            </a:r>
            <a:r>
              <a:rPr lang="ko-KR" altLang="en-US" dirty="0"/>
              <a:t> </a:t>
            </a:r>
            <a:r>
              <a:rPr lang="en-US" altLang="ko-KR" dirty="0"/>
              <a:t>times</a:t>
            </a:r>
            <a:r>
              <a:rPr lang="ko-KR" altLang="en-US" dirty="0"/>
              <a:t> </a:t>
            </a:r>
            <a:r>
              <a:rPr lang="en-US" altLang="ko-KR" dirty="0"/>
              <a:t>heavier.</a:t>
            </a:r>
          </a:p>
          <a:p>
            <a:endParaRPr lang="en-US" altLang="ko-KR" dirty="0"/>
          </a:p>
          <a:p>
            <a:r>
              <a:rPr lang="en-US" altLang="ko-KR" dirty="0"/>
              <a:t>SF galaxies are little</a:t>
            </a:r>
            <a:r>
              <a:rPr lang="ko-KR" altLang="en-US" dirty="0"/>
              <a:t> </a:t>
            </a:r>
            <a:r>
              <a:rPr lang="en-US" altLang="ko-KR" dirty="0"/>
              <a:t>bit brighter in H alpha range.</a:t>
            </a:r>
            <a:endParaRPr lang="ko-KR" altLang="en-US" dirty="0"/>
          </a:p>
        </p:txBody>
      </p:sp>
      <p:pic>
        <p:nvPicPr>
          <p:cNvPr id="4" name="그림 3" descr="텍스트, 스크린샷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A732C82E-3A18-7B1D-EB9F-41B747442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35" y="2091006"/>
            <a:ext cx="3462304" cy="1947498"/>
          </a:xfrm>
          <a:prstGeom prst="rect">
            <a:avLst/>
          </a:prstGeom>
        </p:spPr>
      </p:pic>
      <p:pic>
        <p:nvPicPr>
          <p:cNvPr id="5" name="그림 4" descr="텍스트, 스크린샷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16D2FDB8-7625-CFF6-1F68-988B68943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262" y="2091006"/>
            <a:ext cx="3511389" cy="195846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023473C-39A7-DABC-06C6-D48EF21B9F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041" b="766"/>
          <a:stretch/>
        </p:blipFill>
        <p:spPr bwMode="auto">
          <a:xfrm>
            <a:off x="208447" y="4016320"/>
            <a:ext cx="3511388" cy="19253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그림 6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2A7BDE1-A0B0-2869-2DD7-0C12FB3477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6070" y="4038504"/>
            <a:ext cx="3500581" cy="190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2208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 – SFR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5100E65-803C-5011-EB6B-7E91EA9F9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084" y="1690688"/>
            <a:ext cx="8727831" cy="496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1895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 – SFR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1BF2746-CC21-9CEF-BDCF-9C598B579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084" y="1723292"/>
            <a:ext cx="8727831" cy="479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3414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 – SFR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FECBF8-F3E0-F57F-E32B-35BBB36C1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469" y="1690688"/>
            <a:ext cx="8845062" cy="488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249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 – SFR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F44ADEA-71B1-6CCE-711F-6F34A7BB5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531" y="1690688"/>
            <a:ext cx="8680938" cy="486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834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Methodology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50DE0B-2674-16A5-7696-26226EBFF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287" y="1690688"/>
            <a:ext cx="911542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4073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3F0DC8-9D26-2B36-3E9D-8A58B3EC4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3050" y="1605749"/>
            <a:ext cx="3028950" cy="467627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SFR/mass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US" altLang="ko-KR" dirty="0"/>
              <a:t>Specific </a:t>
            </a:r>
            <a:r>
              <a:rPr lang="en-US" altLang="ko-KR" dirty="0" err="1"/>
              <a:t>sfr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Mass increases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US" altLang="ko-KR" dirty="0" err="1"/>
              <a:t>sfr</a:t>
            </a:r>
            <a:r>
              <a:rPr lang="en-US" altLang="ko-KR" dirty="0"/>
              <a:t> increases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2687D4EA-1B95-EC75-116A-905C347BD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Result – Mass - SFR Diagram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5D9D70-D65D-10C3-71A9-848F78937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15" y="1500689"/>
            <a:ext cx="4298694" cy="244319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C3C683C-8B15-51B6-D5CB-E1C236D4C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5109" y="1500689"/>
            <a:ext cx="4357300" cy="244319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734FA0C-7683-9070-C485-6FA52A1DA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416" y="3943886"/>
            <a:ext cx="4298694" cy="2372712"/>
          </a:xfrm>
          <a:prstGeom prst="rect">
            <a:avLst/>
          </a:prstGeom>
        </p:spPr>
      </p:pic>
      <p:pic>
        <p:nvPicPr>
          <p:cNvPr id="8" name="그림 7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7779237C-45AC-23CF-ADA6-C9CB4DCC88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5108" y="3880465"/>
            <a:ext cx="4357301" cy="244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5734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A3C98-F551-451F-8AC6-3B2A6A73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9060" y="2487223"/>
            <a:ext cx="5273879" cy="1883553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Starcraft" panose="04020500000000000000" pitchFamily="82" charset="0"/>
                <a:ea typeface="배달의민족 도현" panose="020B0600000101010101" pitchFamily="50" charset="-127"/>
              </a:rPr>
              <a:t>5. Conclusion</a:t>
            </a:r>
            <a:endParaRPr lang="ko-KR" altLang="en-US" dirty="0">
              <a:latin typeface="Starcraft" panose="04020500000000000000" pitchFamily="82" charset="0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08749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F23382-1E5A-AB75-1D16-366F0F42F921}"/>
              </a:ext>
            </a:extLst>
          </p:cNvPr>
          <p:cNvSpPr txBox="1"/>
          <p:nvPr/>
        </p:nvSpPr>
        <p:spPr>
          <a:xfrm>
            <a:off x="457200" y="1690688"/>
            <a:ext cx="7892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We learned about AGN properties in undergraduate curriculum. </a:t>
            </a:r>
          </a:p>
          <a:p>
            <a:r>
              <a:rPr lang="en-US" altLang="ko-KR" dirty="0"/>
              <a:t>So we thought AGN</a:t>
            </a:r>
            <a:r>
              <a:rPr lang="ko-KR" altLang="en-US" dirty="0"/>
              <a:t> </a:t>
            </a:r>
            <a:r>
              <a:rPr lang="en-US" altLang="ko-KR" dirty="0"/>
              <a:t>would show heavy,</a:t>
            </a:r>
            <a:r>
              <a:rPr lang="ko-KR" altLang="en-US" dirty="0"/>
              <a:t> </a:t>
            </a:r>
            <a:r>
              <a:rPr lang="en-US" altLang="ko-KR" dirty="0"/>
              <a:t>bright,</a:t>
            </a:r>
            <a:r>
              <a:rPr lang="ko-KR" altLang="en-US" dirty="0"/>
              <a:t> </a:t>
            </a:r>
            <a:r>
              <a:rPr lang="en-US" altLang="ko-KR" dirty="0"/>
              <a:t>red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suppressed SFR properties.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A314A5-FDCD-1108-FC88-075D99588A18}"/>
              </a:ext>
            </a:extLst>
          </p:cNvPr>
          <p:cNvSpPr txBox="1"/>
          <p:nvPr/>
        </p:nvSpPr>
        <p:spPr>
          <a:xfrm>
            <a:off x="457199" y="3016251"/>
            <a:ext cx="543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By BPT diagram, AGN shows high ratio of [OIII], [NII].  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1ADFCB-62B5-7E72-54DA-6C37D81A35CE}"/>
              </a:ext>
            </a:extLst>
          </p:cNvPr>
          <p:cNvSpPr txBox="1"/>
          <p:nvPr/>
        </p:nvSpPr>
        <p:spPr>
          <a:xfrm>
            <a:off x="457199" y="3585131"/>
            <a:ext cx="7866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By </a:t>
            </a:r>
            <a:r>
              <a:rPr lang="en-US" altLang="ko-KR" dirty="0" err="1"/>
              <a:t>Colour-colour</a:t>
            </a:r>
            <a:r>
              <a:rPr lang="en-US" altLang="ko-KR" dirty="0"/>
              <a:t> diagram, AGN and Bulge dominant shows redder </a:t>
            </a:r>
            <a:r>
              <a:rPr lang="en-US" altLang="ko-KR" dirty="0" err="1"/>
              <a:t>colour</a:t>
            </a:r>
            <a:r>
              <a:rPr lang="en-US" altLang="ko-KR" dirty="0"/>
              <a:t> result.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6EA50-DBEF-93D3-48C2-8139266CBD3D}"/>
              </a:ext>
            </a:extLst>
          </p:cNvPr>
          <p:cNvSpPr txBox="1"/>
          <p:nvPr/>
        </p:nvSpPr>
        <p:spPr>
          <a:xfrm>
            <a:off x="457199" y="4188045"/>
            <a:ext cx="798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5. By </a:t>
            </a:r>
            <a:r>
              <a:rPr lang="en-US" altLang="ko-KR" dirty="0" err="1"/>
              <a:t>Colour</a:t>
            </a:r>
            <a:r>
              <a:rPr lang="en-US" altLang="ko-KR" dirty="0"/>
              <a:t>-Magnitude diagram, AGN shows brighter and similar but redder </a:t>
            </a:r>
            <a:r>
              <a:rPr lang="en-US" altLang="ko-KR" dirty="0" err="1"/>
              <a:t>colour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5464EF-1C4B-93E3-8D1D-9B5E95BFBE74}"/>
              </a:ext>
            </a:extLst>
          </p:cNvPr>
          <p:cNvSpPr txBox="1"/>
          <p:nvPr/>
        </p:nvSpPr>
        <p:spPr>
          <a:xfrm>
            <a:off x="457199" y="4790959"/>
            <a:ext cx="925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6. By velocity dispersion with log mass diagram, heavier galaxies shows faster velocity dispersion.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3004B6-14AC-A9D8-C143-C0B096453BD6}"/>
              </a:ext>
            </a:extLst>
          </p:cNvPr>
          <p:cNvSpPr txBox="1"/>
          <p:nvPr/>
        </p:nvSpPr>
        <p:spPr>
          <a:xfrm>
            <a:off x="457199" y="5393873"/>
            <a:ext cx="6350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7. We could not find some relation between H alpha and log mass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89362A-5A5D-A1CA-E6E6-AA7B3C23EAAE}"/>
              </a:ext>
            </a:extLst>
          </p:cNvPr>
          <p:cNvSpPr txBox="1"/>
          <p:nvPr/>
        </p:nvSpPr>
        <p:spPr>
          <a:xfrm>
            <a:off x="457199" y="5996787"/>
            <a:ext cx="5220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8. Meanwhile, SFR increase when log mass increases. 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BFF019-E14C-9EB3-F33B-6506B1AC6C25}"/>
              </a:ext>
            </a:extLst>
          </p:cNvPr>
          <p:cNvSpPr txBox="1"/>
          <p:nvPr/>
        </p:nvSpPr>
        <p:spPr>
          <a:xfrm>
            <a:off x="457199" y="2489689"/>
            <a:ext cx="762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AGN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SF both shows gaussian distribution about mass, but AGN is heavier.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787336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D60186-95FE-DBBB-8460-04F20B9E0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BAC368-A516-F1DE-F5D2-2D29FA40A4BC}"/>
              </a:ext>
            </a:extLst>
          </p:cNvPr>
          <p:cNvSpPr txBox="1"/>
          <p:nvPr/>
        </p:nvSpPr>
        <p:spPr>
          <a:xfrm>
            <a:off x="657497" y="1690688"/>
            <a:ext cx="7892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We learned about AGN properties in undergraduate curriculum. </a:t>
            </a:r>
          </a:p>
          <a:p>
            <a:r>
              <a:rPr lang="en-US" altLang="ko-KR" dirty="0"/>
              <a:t>So we thought AGN</a:t>
            </a:r>
            <a:r>
              <a:rPr lang="ko-KR" altLang="en-US" dirty="0"/>
              <a:t> </a:t>
            </a:r>
            <a:r>
              <a:rPr lang="en-US" altLang="ko-KR" dirty="0"/>
              <a:t>would show heavy,</a:t>
            </a:r>
            <a:r>
              <a:rPr lang="ko-KR" altLang="en-US" dirty="0"/>
              <a:t> </a:t>
            </a:r>
            <a:r>
              <a:rPr lang="en-US" altLang="ko-KR" dirty="0"/>
              <a:t>bright,</a:t>
            </a:r>
            <a:r>
              <a:rPr lang="ko-KR" altLang="en-US" dirty="0"/>
              <a:t> </a:t>
            </a:r>
            <a:r>
              <a:rPr lang="en-US" altLang="ko-KR" dirty="0"/>
              <a:t>red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suppressed SFR properties.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995FF5B-21D4-82E3-DCFD-D39D3C292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52" y="2337019"/>
            <a:ext cx="4222563" cy="307941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6077977-3C33-94F4-277F-015335F56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522" y="2253892"/>
            <a:ext cx="4578352" cy="25435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D5EAEEE-F826-EECF-8D4D-F9B31BFF14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7314" y="3876726"/>
            <a:ext cx="4578351" cy="251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32195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D60186-95FE-DBBB-8460-04F20B9E0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BAC368-A516-F1DE-F5D2-2D29FA40A4BC}"/>
              </a:ext>
            </a:extLst>
          </p:cNvPr>
          <p:cNvSpPr txBox="1"/>
          <p:nvPr/>
        </p:nvSpPr>
        <p:spPr>
          <a:xfrm>
            <a:off x="657497" y="1690688"/>
            <a:ext cx="7892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We learned about AGN properties in undergraduate curriculum. </a:t>
            </a:r>
          </a:p>
          <a:p>
            <a:r>
              <a:rPr lang="en-US" altLang="ko-KR" dirty="0"/>
              <a:t>So we thought AGN</a:t>
            </a:r>
            <a:r>
              <a:rPr lang="ko-KR" altLang="en-US" dirty="0"/>
              <a:t> </a:t>
            </a:r>
            <a:r>
              <a:rPr lang="en-US" altLang="ko-KR" dirty="0"/>
              <a:t>would show heavy,</a:t>
            </a:r>
            <a:r>
              <a:rPr lang="ko-KR" altLang="en-US" dirty="0"/>
              <a:t> </a:t>
            </a:r>
            <a:r>
              <a:rPr lang="en-US" altLang="ko-KR" dirty="0"/>
              <a:t>bright,</a:t>
            </a:r>
            <a:r>
              <a:rPr lang="ko-KR" altLang="en-US" dirty="0"/>
              <a:t> </a:t>
            </a:r>
            <a:r>
              <a:rPr lang="en-US" altLang="ko-KR" dirty="0"/>
              <a:t>red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suppressed SFR properties.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6C8AA36-4D8A-8240-BE5C-CEAC629CD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97" y="2589115"/>
            <a:ext cx="4963886" cy="358355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AB26AC2-3234-E6BD-9DBF-EE81CB98A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800" y="2589115"/>
            <a:ext cx="4781719" cy="345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89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43938-7B24-F201-DA1E-44C940A27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40BD1B-8C2C-97B6-A1F9-7596901A048C}"/>
              </a:ext>
            </a:extLst>
          </p:cNvPr>
          <p:cNvSpPr txBox="1"/>
          <p:nvPr/>
        </p:nvSpPr>
        <p:spPr>
          <a:xfrm>
            <a:off x="657497" y="1690688"/>
            <a:ext cx="7892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We learned about AGN properties in undergraduate curriculum. </a:t>
            </a:r>
          </a:p>
          <a:p>
            <a:r>
              <a:rPr lang="en-US" altLang="ko-KR" dirty="0"/>
              <a:t>So we thought AGN</a:t>
            </a:r>
            <a:r>
              <a:rPr lang="ko-KR" altLang="en-US" dirty="0"/>
              <a:t> </a:t>
            </a:r>
            <a:r>
              <a:rPr lang="en-US" altLang="ko-KR" dirty="0"/>
              <a:t>would show heavy,</a:t>
            </a:r>
            <a:r>
              <a:rPr lang="ko-KR" altLang="en-US" dirty="0"/>
              <a:t> </a:t>
            </a:r>
            <a:r>
              <a:rPr lang="en-US" altLang="ko-KR" dirty="0"/>
              <a:t>bright,</a:t>
            </a:r>
            <a:r>
              <a:rPr lang="ko-KR" altLang="en-US" dirty="0"/>
              <a:t> </a:t>
            </a:r>
            <a:r>
              <a:rPr lang="en-US" altLang="ko-KR" dirty="0"/>
              <a:t>red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suppressed SFR properties.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32187B3-4866-FF66-3DF2-6798B6B69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572" y="2404949"/>
            <a:ext cx="5760855" cy="34920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BD052E-711C-2935-5AC0-18A66924C31C}"/>
              </a:ext>
            </a:extLst>
          </p:cNvPr>
          <p:cNvSpPr txBox="1"/>
          <p:nvPr/>
        </p:nvSpPr>
        <p:spPr>
          <a:xfrm>
            <a:off x="3215572" y="5998974"/>
            <a:ext cx="1932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Terrazas</a:t>
            </a:r>
            <a:r>
              <a:rPr lang="ko-KR" altLang="en-US" dirty="0"/>
              <a:t> </a:t>
            </a:r>
            <a:r>
              <a:rPr lang="en-US" altLang="ko-KR" dirty="0"/>
              <a:t>et al.2020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BC1573-366E-11AC-D0FC-4418E43180FE}"/>
              </a:ext>
            </a:extLst>
          </p:cNvPr>
          <p:cNvSpPr txBox="1"/>
          <p:nvPr/>
        </p:nvSpPr>
        <p:spPr>
          <a:xfrm>
            <a:off x="5630778" y="5998974"/>
            <a:ext cx="341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Energic momentum AGN feedback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316935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C06287-BEEF-D45D-6DD6-963FA019D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85044C-2567-65A1-3D9D-4D5F225E3877}"/>
              </a:ext>
            </a:extLst>
          </p:cNvPr>
          <p:cNvSpPr txBox="1"/>
          <p:nvPr/>
        </p:nvSpPr>
        <p:spPr>
          <a:xfrm>
            <a:off x="657497" y="1690688"/>
            <a:ext cx="7892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We learned about AGN properties in undergraduate curriculum. </a:t>
            </a:r>
          </a:p>
          <a:p>
            <a:r>
              <a:rPr lang="en-US" altLang="ko-KR" dirty="0"/>
              <a:t>So we thought AGN</a:t>
            </a:r>
            <a:r>
              <a:rPr lang="ko-KR" altLang="en-US" dirty="0"/>
              <a:t> </a:t>
            </a:r>
            <a:r>
              <a:rPr lang="en-US" altLang="ko-KR" dirty="0"/>
              <a:t>would show heavy,</a:t>
            </a:r>
            <a:r>
              <a:rPr lang="ko-KR" altLang="en-US" dirty="0"/>
              <a:t> </a:t>
            </a:r>
            <a:r>
              <a:rPr lang="en-US" altLang="ko-KR" dirty="0"/>
              <a:t>bright,</a:t>
            </a:r>
            <a:r>
              <a:rPr lang="ko-KR" altLang="en-US" dirty="0"/>
              <a:t> </a:t>
            </a:r>
            <a:r>
              <a:rPr lang="en-US" altLang="ko-KR" dirty="0"/>
              <a:t>red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suppressed SFR properties.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AAA3F4C-882F-66C7-C5FA-E239ACDEE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69" y="2440983"/>
            <a:ext cx="3677796" cy="209030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3243CDC-1442-0F0C-B897-DF8DAA747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293" y="2440983"/>
            <a:ext cx="3727937" cy="209030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D933EF-BF81-A044-A22C-C03BBA90F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970" y="4602828"/>
            <a:ext cx="3677796" cy="2030000"/>
          </a:xfrm>
          <a:prstGeom prst="rect">
            <a:avLst/>
          </a:prstGeom>
        </p:spPr>
      </p:pic>
      <p:pic>
        <p:nvPicPr>
          <p:cNvPr id="8" name="그림 7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83DCC3C3-07DB-DEB5-6A32-868CB2A18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9293" y="4602682"/>
            <a:ext cx="3727938" cy="203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60A95C-FEC7-F87E-446C-453E3FB7CF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9345" y="2440983"/>
            <a:ext cx="4452655" cy="18873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01F7E1-CC0C-C2CC-5FDE-47CF40420E63}"/>
              </a:ext>
            </a:extLst>
          </p:cNvPr>
          <p:cNvSpPr txBox="1"/>
          <p:nvPr/>
        </p:nvSpPr>
        <p:spPr>
          <a:xfrm>
            <a:off x="7865757" y="4340586"/>
            <a:ext cx="235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Alison.L.Coil</a:t>
            </a:r>
            <a:r>
              <a:rPr lang="en-US" altLang="ko-KR" dirty="0"/>
              <a:t> et al. 2007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C0B2F6-980C-DEAA-1571-D3E8825EC212}"/>
              </a:ext>
            </a:extLst>
          </p:cNvPr>
          <p:cNvSpPr txBox="1"/>
          <p:nvPr/>
        </p:nvSpPr>
        <p:spPr>
          <a:xfrm>
            <a:off x="437994" y="2534195"/>
            <a:ext cx="800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SF late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490E06-95D5-894F-BB6E-12644F34A8CB}"/>
              </a:ext>
            </a:extLst>
          </p:cNvPr>
          <p:cNvSpPr txBox="1"/>
          <p:nvPr/>
        </p:nvSpPr>
        <p:spPr>
          <a:xfrm>
            <a:off x="4258491" y="25448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SF early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F65264-E700-23AD-9034-E5DF4810B475}"/>
              </a:ext>
            </a:extLst>
          </p:cNvPr>
          <p:cNvSpPr txBox="1"/>
          <p:nvPr/>
        </p:nvSpPr>
        <p:spPr>
          <a:xfrm>
            <a:off x="437994" y="473915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AGN late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839EFCB-F4D8-8B8C-E1E2-82904AA23CD1}"/>
              </a:ext>
            </a:extLst>
          </p:cNvPr>
          <p:cNvSpPr txBox="1"/>
          <p:nvPr/>
        </p:nvSpPr>
        <p:spPr>
          <a:xfrm>
            <a:off x="4258491" y="47162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AGN early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28763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912FE-77EF-A86D-76A5-8AB2BF032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5B2E79-028C-F60A-C226-388FEA3C0789}"/>
              </a:ext>
            </a:extLst>
          </p:cNvPr>
          <p:cNvSpPr txBox="1"/>
          <p:nvPr/>
        </p:nvSpPr>
        <p:spPr>
          <a:xfrm>
            <a:off x="838200" y="1955300"/>
            <a:ext cx="762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AGN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SF both shows gaussian distribution about mass, but AGN is heavier.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D9A530-FEED-67B8-4A34-507799BC1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8456" y="2602610"/>
            <a:ext cx="5835088" cy="425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785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2D2A3-BEC7-496C-251F-3B9D48CBC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F0A6-D165-F590-20BE-8189359FD0D6}"/>
              </a:ext>
            </a:extLst>
          </p:cNvPr>
          <p:cNvSpPr txBox="1"/>
          <p:nvPr/>
        </p:nvSpPr>
        <p:spPr>
          <a:xfrm>
            <a:off x="838200" y="1804967"/>
            <a:ext cx="543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By BPT diagram, AGN shows high ratio of [OIII], [NII]. 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7D5DD0B-90E7-F33F-AC8F-A096A29E4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490052"/>
            <a:ext cx="6835955" cy="37557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85CB1E-9B1E-A054-34F3-C75DA811E9B2}"/>
              </a:ext>
            </a:extLst>
          </p:cNvPr>
          <p:cNvSpPr txBox="1"/>
          <p:nvPr/>
        </p:nvSpPr>
        <p:spPr>
          <a:xfrm>
            <a:off x="7781356" y="2539821"/>
            <a:ext cx="445743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[OIII], [NII] forbidden line is strong in the </a:t>
            </a:r>
          </a:p>
          <a:p>
            <a:r>
              <a:rPr lang="en-US" altLang="ko-KR" dirty="0"/>
              <a:t>AGN environment.</a:t>
            </a:r>
          </a:p>
          <a:p>
            <a:endParaRPr lang="en-US" altLang="ko-KR" dirty="0"/>
          </a:p>
          <a:p>
            <a:r>
              <a:rPr lang="en-US" altLang="ko-KR" dirty="0"/>
              <a:t>And H Balmer lines is enhanced by the SF.</a:t>
            </a:r>
          </a:p>
          <a:p>
            <a:endParaRPr lang="en-US" altLang="ko-KR" dirty="0"/>
          </a:p>
          <a:p>
            <a:r>
              <a:rPr lang="en-US" altLang="ko-KR" dirty="0"/>
              <a:t>By the </a:t>
            </a:r>
            <a:r>
              <a:rPr lang="en-US" altLang="ko-KR" dirty="0" err="1"/>
              <a:t>Kewley</a:t>
            </a:r>
            <a:r>
              <a:rPr lang="ko-KR" altLang="en-US" dirty="0"/>
              <a:t> </a:t>
            </a:r>
            <a:r>
              <a:rPr lang="en-US" altLang="ko-KR" dirty="0"/>
              <a:t>et al.2001, </a:t>
            </a:r>
          </a:p>
          <a:p>
            <a:r>
              <a:rPr lang="en-US" altLang="ko-KR" dirty="0"/>
              <a:t>Kauffmann et al. 2003, </a:t>
            </a:r>
          </a:p>
          <a:p>
            <a:r>
              <a:rPr lang="en-US" altLang="ko-KR" dirty="0" err="1"/>
              <a:t>schawinski</a:t>
            </a:r>
            <a:r>
              <a:rPr lang="en-US" altLang="ko-KR" dirty="0"/>
              <a:t> et al.2007, BPT diagram can be </a:t>
            </a:r>
          </a:p>
          <a:p>
            <a:r>
              <a:rPr lang="en-US" altLang="ko-KR" dirty="0" err="1"/>
              <a:t>devide</a:t>
            </a:r>
            <a:r>
              <a:rPr lang="en-US" altLang="ko-KR" dirty="0"/>
              <a:t> in to three parts.</a:t>
            </a:r>
          </a:p>
          <a:p>
            <a:endParaRPr lang="en-US" altLang="ko-KR" dirty="0"/>
          </a:p>
          <a:p>
            <a:r>
              <a:rPr lang="en-US" altLang="ko-KR" dirty="0"/>
              <a:t>AGN shows relatively low SF effect comparing</a:t>
            </a:r>
          </a:p>
          <a:p>
            <a:r>
              <a:rPr lang="en-US" altLang="ko-KR" dirty="0"/>
              <a:t>To AGN emission effect.</a:t>
            </a:r>
          </a:p>
        </p:txBody>
      </p:sp>
    </p:spTree>
    <p:extLst>
      <p:ext uri="{BB962C8B-B14F-4D97-AF65-F5344CB8AC3E}">
        <p14:creationId xmlns:p14="http://schemas.microsoft.com/office/powerpoint/2010/main" val="13664858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2D2A3-BEC7-496C-251F-3B9D48CBC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887FF1-D9AF-0FD4-43F9-328BAD0511C5}"/>
              </a:ext>
            </a:extLst>
          </p:cNvPr>
          <p:cNvSpPr txBox="1"/>
          <p:nvPr/>
        </p:nvSpPr>
        <p:spPr>
          <a:xfrm>
            <a:off x="838200" y="1506022"/>
            <a:ext cx="7866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By </a:t>
            </a:r>
            <a:r>
              <a:rPr lang="en-US" altLang="ko-KR" dirty="0" err="1"/>
              <a:t>Colour-colour</a:t>
            </a:r>
            <a:r>
              <a:rPr lang="en-US" altLang="ko-KR" dirty="0"/>
              <a:t> diagram, AGN and Bulge dominant shows redder </a:t>
            </a:r>
            <a:r>
              <a:rPr lang="en-US" altLang="ko-KR" dirty="0" err="1"/>
              <a:t>colour</a:t>
            </a:r>
            <a:r>
              <a:rPr lang="en-US" altLang="ko-KR" dirty="0"/>
              <a:t> result.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BEC2E2B-2B6D-1FE4-5BE8-C05A74505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53" y="2177542"/>
            <a:ext cx="3730678" cy="211250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CCF0991-5D6E-EDBF-8CC8-560E9879D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631" y="2174743"/>
            <a:ext cx="3894717" cy="203687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787FC3A-045C-7050-0348-225BB5CE9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954" y="4148826"/>
            <a:ext cx="3730677" cy="20810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5A63956-9DEC-838D-BB13-7B7ADD659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7630" y="4211614"/>
            <a:ext cx="3894718" cy="20183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BD76DB-F268-F4E1-9FE3-FC5A3F874E21}"/>
              </a:ext>
            </a:extLst>
          </p:cNvPr>
          <p:cNvSpPr txBox="1"/>
          <p:nvPr/>
        </p:nvSpPr>
        <p:spPr>
          <a:xfrm>
            <a:off x="2790701" y="28857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C628E5-957F-5E1C-F85C-4EFE0DDE048C}"/>
              </a:ext>
            </a:extLst>
          </p:cNvPr>
          <p:cNvSpPr txBox="1"/>
          <p:nvPr/>
        </p:nvSpPr>
        <p:spPr>
          <a:xfrm>
            <a:off x="8312727" y="2825908"/>
            <a:ext cx="382899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Between AGN and SF galaxies,</a:t>
            </a:r>
          </a:p>
          <a:p>
            <a:r>
              <a:rPr lang="en-US" altLang="ko-KR" dirty="0"/>
              <a:t>AGN</a:t>
            </a:r>
            <a:r>
              <a:rPr lang="ko-KR" altLang="en-US" dirty="0"/>
              <a:t> </a:t>
            </a:r>
            <a:r>
              <a:rPr lang="en-US" altLang="ko-KR" dirty="0"/>
              <a:t>is</a:t>
            </a:r>
            <a:r>
              <a:rPr lang="ko-KR" altLang="en-US" dirty="0"/>
              <a:t> </a:t>
            </a:r>
            <a:r>
              <a:rPr lang="en-US" altLang="ko-KR" dirty="0"/>
              <a:t>redder</a:t>
            </a:r>
            <a:r>
              <a:rPr lang="ko-KR" altLang="en-US" dirty="0"/>
              <a:t> </a:t>
            </a:r>
            <a:r>
              <a:rPr lang="en-US" altLang="ko-KR" dirty="0"/>
              <a:t>than</a:t>
            </a:r>
            <a:r>
              <a:rPr lang="ko-KR" altLang="en-US" dirty="0"/>
              <a:t> </a:t>
            </a:r>
            <a:r>
              <a:rPr lang="en-US" altLang="ko-KR" dirty="0"/>
              <a:t>SF</a:t>
            </a:r>
            <a:r>
              <a:rPr lang="ko-KR" altLang="en-US" dirty="0"/>
              <a:t> </a:t>
            </a:r>
            <a:r>
              <a:rPr lang="en-US" altLang="ko-KR" dirty="0"/>
              <a:t>galaxies.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Between the Disk and Bulge dominant,</a:t>
            </a:r>
          </a:p>
          <a:p>
            <a:r>
              <a:rPr lang="en-US" altLang="ko-KR" dirty="0"/>
              <a:t>Bulge dominant galaxies are redder</a:t>
            </a:r>
          </a:p>
          <a:p>
            <a:r>
              <a:rPr lang="en-US" altLang="ko-KR" dirty="0"/>
              <a:t>than the other.</a:t>
            </a:r>
          </a:p>
        </p:txBody>
      </p:sp>
    </p:spTree>
    <p:extLst>
      <p:ext uri="{BB962C8B-B14F-4D97-AF65-F5344CB8AC3E}">
        <p14:creationId xmlns:p14="http://schemas.microsoft.com/office/powerpoint/2010/main" val="1624196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Methodology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8E46A4B-ABB2-866E-A4EC-54071A1E4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15" y="2694214"/>
            <a:ext cx="10515600" cy="2400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11BE93-961D-F6C3-CD89-95F9EE75071C}"/>
              </a:ext>
            </a:extLst>
          </p:cNvPr>
          <p:cNvSpPr txBox="1"/>
          <p:nvPr/>
        </p:nvSpPr>
        <p:spPr>
          <a:xfrm>
            <a:off x="838200" y="5094514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SDSS </a:t>
            </a:r>
            <a:r>
              <a:rPr lang="en-US" altLang="ko-KR" dirty="0" err="1"/>
              <a:t>SkyServer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948985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2D2A3-BEC7-496C-251F-3B9D48CBC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BDB67B-969A-89A8-66D5-7DCE0F591B64}"/>
              </a:ext>
            </a:extLst>
          </p:cNvPr>
          <p:cNvSpPr txBox="1"/>
          <p:nvPr/>
        </p:nvSpPr>
        <p:spPr>
          <a:xfrm>
            <a:off x="838200" y="1506022"/>
            <a:ext cx="6985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5. By </a:t>
            </a:r>
            <a:r>
              <a:rPr lang="en-US" altLang="ko-KR" dirty="0" err="1"/>
              <a:t>Colour</a:t>
            </a:r>
            <a:r>
              <a:rPr lang="en-US" altLang="ko-KR" dirty="0"/>
              <a:t>-Magnitude diagram, AGN shows brighter and redder </a:t>
            </a:r>
            <a:r>
              <a:rPr lang="en-US" altLang="ko-KR" dirty="0" err="1"/>
              <a:t>colour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534C3C-711D-26CB-5465-9CC2967DBEEB}"/>
              </a:ext>
            </a:extLst>
          </p:cNvPr>
          <p:cNvSpPr txBox="1"/>
          <p:nvPr/>
        </p:nvSpPr>
        <p:spPr>
          <a:xfrm>
            <a:off x="5283200" y="2117898"/>
            <a:ext cx="529702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For the AGN groups, They located in the upper</a:t>
            </a:r>
          </a:p>
          <a:p>
            <a:r>
              <a:rPr lang="en-US" altLang="ko-KR" dirty="0"/>
              <a:t>Side of SF galaxies but that difference is not so</a:t>
            </a:r>
          </a:p>
          <a:p>
            <a:r>
              <a:rPr lang="en-US" altLang="ko-KR" dirty="0"/>
              <a:t>Big -&gt; AGN is located in “the green valley”.</a:t>
            </a:r>
          </a:p>
          <a:p>
            <a:endParaRPr lang="en-US" altLang="ko-KR" dirty="0"/>
          </a:p>
          <a:p>
            <a:r>
              <a:rPr lang="en-US" altLang="ko-KR" dirty="0"/>
              <a:t>For the AGN spiral dominant galaxies, </a:t>
            </a:r>
          </a:p>
          <a:p>
            <a:r>
              <a:rPr lang="en-US" altLang="ko-KR" dirty="0"/>
              <a:t>The</a:t>
            </a:r>
            <a:r>
              <a:rPr lang="ko-KR" altLang="en-US" dirty="0"/>
              <a:t> </a:t>
            </a:r>
            <a:r>
              <a:rPr lang="en-US" altLang="ko-KR" dirty="0" err="1"/>
              <a:t>colour</a:t>
            </a:r>
            <a:r>
              <a:rPr lang="ko-KR" altLang="en-US" dirty="0"/>
              <a:t> </a:t>
            </a:r>
            <a:r>
              <a:rPr lang="en-US" altLang="ko-KR" dirty="0"/>
              <a:t>is</a:t>
            </a:r>
            <a:r>
              <a:rPr lang="ko-KR" altLang="en-US" dirty="0"/>
              <a:t> </a:t>
            </a:r>
            <a:r>
              <a:rPr lang="en-US" altLang="ko-KR" dirty="0"/>
              <a:t>very</a:t>
            </a:r>
            <a:r>
              <a:rPr lang="ko-KR" altLang="en-US" dirty="0"/>
              <a:t> </a:t>
            </a:r>
            <a:r>
              <a:rPr lang="en-US" altLang="ko-KR" dirty="0"/>
              <a:t>similar with SF galaxies  and brighter.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39D97E-0842-1D2C-BA17-6BFEF2AD7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1096" y="3995663"/>
            <a:ext cx="2832100" cy="2662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666557-5504-5135-A28A-1DA3BE2B4BB9}"/>
              </a:ext>
            </a:extLst>
          </p:cNvPr>
          <p:cNvSpPr txBox="1"/>
          <p:nvPr/>
        </p:nvSpPr>
        <p:spPr>
          <a:xfrm>
            <a:off x="5602036" y="6288962"/>
            <a:ext cx="171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Wong et al.2012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7075A1-54EA-AD06-FFC3-B0CD9581F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2" y="1945496"/>
            <a:ext cx="3599413" cy="197982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DE2DBEC-E3C8-6F80-ECAB-4701B88C9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82" y="3983033"/>
            <a:ext cx="3599413" cy="199967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FAF03E9-1F89-7BFA-6270-4742C4D1C7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0695" y="3995663"/>
            <a:ext cx="3620401" cy="197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649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2D2A3-BEC7-496C-251F-3B9D48CBC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AFEF6C-924F-AEC7-15B9-28E0462B8EE7}"/>
              </a:ext>
            </a:extLst>
          </p:cNvPr>
          <p:cNvSpPr txBox="1"/>
          <p:nvPr/>
        </p:nvSpPr>
        <p:spPr>
          <a:xfrm>
            <a:off x="838200" y="1506022"/>
            <a:ext cx="925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6. By velocity dispersion with log mass diagram, heavier galaxies shows faster velocity dispersion.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FCE691-38EF-AF53-9650-DCCDDDEA8442}"/>
              </a:ext>
            </a:extLst>
          </p:cNvPr>
          <p:cNvSpPr txBox="1"/>
          <p:nvPr/>
        </p:nvSpPr>
        <p:spPr>
          <a:xfrm>
            <a:off x="838200" y="1875354"/>
            <a:ext cx="5220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8. Meanwhile, SFR increase when log mass increases. 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9DCEC52-08E1-CAA6-2C5E-06167D786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099" y="2418734"/>
            <a:ext cx="3115911" cy="17233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14E4523-4326-C3D9-34DF-E726EBC5E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099" y="4142048"/>
            <a:ext cx="3115912" cy="170053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143F9FD-B2E7-13DE-1854-E2CC5C3B8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1010" y="2426582"/>
            <a:ext cx="3115911" cy="177095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319EA5E-6D07-CCBF-38FC-4EDE7CE81B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4439" y="2426582"/>
            <a:ext cx="3158391" cy="177095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6583C77-5770-2F7A-74AD-3D65E7127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1009" y="4122716"/>
            <a:ext cx="3115911" cy="1719862"/>
          </a:xfrm>
          <a:prstGeom prst="rect">
            <a:avLst/>
          </a:prstGeom>
        </p:spPr>
      </p:pic>
      <p:pic>
        <p:nvPicPr>
          <p:cNvPr id="11" name="그림 10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830AB6F5-BDB0-6999-D958-80768EBF88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54220" y="4081374"/>
            <a:ext cx="3128080" cy="177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8551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2D2A3-BEC7-496C-251F-3B9D48CBC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F1DDFB-B874-EE46-808F-8BCC90F6F058}"/>
              </a:ext>
            </a:extLst>
          </p:cNvPr>
          <p:cNvSpPr txBox="1"/>
          <p:nvPr/>
        </p:nvSpPr>
        <p:spPr>
          <a:xfrm>
            <a:off x="838200" y="1506022"/>
            <a:ext cx="925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6. By velocity dispersion with log mass diagram, heavier galaxies shows faster velocity dispersion.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319896-5D85-94DC-A09C-8AF26F9044D9}"/>
              </a:ext>
            </a:extLst>
          </p:cNvPr>
          <p:cNvSpPr txBox="1"/>
          <p:nvPr/>
        </p:nvSpPr>
        <p:spPr>
          <a:xfrm>
            <a:off x="838200" y="1875354"/>
            <a:ext cx="5220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8. Meanwhile, SFR increase when log mass increases.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5FE49-0BB0-EAA2-EF2C-0A9D5022648F}"/>
              </a:ext>
            </a:extLst>
          </p:cNvPr>
          <p:cNvSpPr txBox="1"/>
          <p:nvPr/>
        </p:nvSpPr>
        <p:spPr>
          <a:xfrm>
            <a:off x="1325898" y="3016251"/>
            <a:ext cx="94647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Guess : High velocity dispersion =&gt; High log mass </a:t>
            </a:r>
          </a:p>
          <a:p>
            <a:r>
              <a:rPr lang="en-US" altLang="ko-KR" sz="2000" dirty="0"/>
              <a:t>=&gt; high Black hole Mass with gas accretion =&gt; by AGN feedback, SF must be suppressed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3B68C1-0BB6-6181-8D33-66F4D1B8294D}"/>
              </a:ext>
            </a:extLst>
          </p:cNvPr>
          <p:cNvSpPr txBox="1"/>
          <p:nvPr/>
        </p:nvSpPr>
        <p:spPr>
          <a:xfrm>
            <a:off x="1771661" y="4711700"/>
            <a:ext cx="83220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But, By </a:t>
            </a:r>
            <a:r>
              <a:rPr lang="en-US" altLang="ko-KR" sz="2400" dirty="0" err="1"/>
              <a:t>sfr</a:t>
            </a:r>
            <a:r>
              <a:rPr lang="en-US" altLang="ko-KR" sz="2400" dirty="0"/>
              <a:t>-log mass diagram, SFR increase when Mass increased. </a:t>
            </a:r>
          </a:p>
          <a:p>
            <a:pPr algn="ctr"/>
            <a:r>
              <a:rPr lang="en-US" altLang="ko-KR" sz="2400" dirty="0"/>
              <a:t>This is different result with upper claim.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7178418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2D2A3-BEC7-496C-251F-3B9D48CBC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 - summary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BAC7C-6286-C448-3B58-DCA2B0276A0A}"/>
              </a:ext>
            </a:extLst>
          </p:cNvPr>
          <p:cNvSpPr txBox="1"/>
          <p:nvPr/>
        </p:nvSpPr>
        <p:spPr>
          <a:xfrm>
            <a:off x="838200" y="1579217"/>
            <a:ext cx="968194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We guess, AGN was the star-forming galaxies. This assumption can explain the number with log mass </a:t>
            </a:r>
          </a:p>
          <a:p>
            <a:r>
              <a:rPr lang="en-US" altLang="ko-KR" dirty="0"/>
              <a:t>And the high brightness in r band.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E2274B8-D645-CC59-E869-4245858CB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30761"/>
            <a:ext cx="5477565" cy="399465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E2D6E62-7124-DFBA-30AA-0831A70F3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765" y="2742902"/>
            <a:ext cx="5592557" cy="317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9881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2D2A3-BEC7-496C-251F-3B9D48CBC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 - summary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BAC7C-6286-C448-3B58-DCA2B0276A0A}"/>
              </a:ext>
            </a:extLst>
          </p:cNvPr>
          <p:cNvSpPr txBox="1"/>
          <p:nvPr/>
        </p:nvSpPr>
        <p:spPr>
          <a:xfrm>
            <a:off x="838200" y="1565965"/>
            <a:ext cx="1068677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The high flux of forbidden lines such as [OIII], [NII] means the AGN activity is dominant compare to the sf effect,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By the relation of velocity dispersion with mass and stellar mass with Black hole mass, and the last</a:t>
            </a:r>
          </a:p>
          <a:p>
            <a:r>
              <a:rPr lang="en-US" altLang="ko-KR" dirty="0"/>
              <a:t>High Blackhole mass suppress the sf by the AGN energy feedback.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677370D-33F6-1D4B-F900-120C2810B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022" y="2737114"/>
            <a:ext cx="6835955" cy="375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70364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2D2A3-BEC7-496C-251F-3B9D48CBC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 - Summary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BAC7C-6286-C448-3B58-DCA2B0276A0A}"/>
              </a:ext>
            </a:extLst>
          </p:cNvPr>
          <p:cNvSpPr txBox="1"/>
          <p:nvPr/>
        </p:nvSpPr>
        <p:spPr>
          <a:xfrm>
            <a:off x="286108" y="2573130"/>
            <a:ext cx="11900117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AGN would have high </a:t>
            </a:r>
            <a:r>
              <a:rPr lang="en-US" altLang="ko-KR" sz="2400" dirty="0" err="1"/>
              <a:t>sfr</a:t>
            </a:r>
            <a:r>
              <a:rPr lang="en-US" altLang="ko-KR" sz="2400" dirty="0"/>
              <a:t> and mass increasing in the past. </a:t>
            </a:r>
          </a:p>
          <a:p>
            <a:endParaRPr lang="en-US" altLang="ko-KR" sz="2400" dirty="0"/>
          </a:p>
          <a:p>
            <a:r>
              <a:rPr lang="en-US" altLang="ko-KR" sz="2400" dirty="0"/>
              <a:t>So the AGN is heavier than SF galaxies. </a:t>
            </a:r>
          </a:p>
          <a:p>
            <a:endParaRPr lang="en-US" altLang="ko-KR" sz="2400" dirty="0"/>
          </a:p>
          <a:p>
            <a:r>
              <a:rPr lang="en-US" altLang="ko-KR" sz="2400" dirty="0"/>
              <a:t>the SFR was too high so that the red and old galaxies dominant in the luminosity and </a:t>
            </a:r>
            <a:r>
              <a:rPr lang="en-US" altLang="ko-KR" sz="2400" dirty="0" err="1"/>
              <a:t>colour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en-US" altLang="ko-KR" sz="2400" dirty="0"/>
              <a:t>And after the SFR by the AGN nuclei, AGN feedback would make the </a:t>
            </a:r>
            <a:r>
              <a:rPr lang="en-US" altLang="ko-KR" sz="2400" dirty="0" err="1"/>
              <a:t>sfr</a:t>
            </a:r>
            <a:r>
              <a:rPr lang="en-US" altLang="ko-KR" sz="2400" dirty="0"/>
              <a:t> lower and large galaxy</a:t>
            </a:r>
          </a:p>
          <a:p>
            <a:endParaRPr lang="en-US" altLang="ko-KR" sz="2400" dirty="0"/>
          </a:p>
          <a:p>
            <a:r>
              <a:rPr lang="en-US" altLang="ko-KR" sz="2400" dirty="0"/>
              <a:t>Have the large black holes (by the mass increasing?) which is the strong AGN feedback.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0617279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2D2A3-BEC7-496C-251F-3B9D48CBC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Conclusion - summary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117CC4-E3E1-3FDF-53AD-45CE4A0EB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32" y="1414805"/>
            <a:ext cx="6093832" cy="31851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A1507D6-01B8-9B1F-1254-DD5ADFB3E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0233" y="1414805"/>
            <a:ext cx="6003235" cy="318996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0555532-9551-B6C4-6649-6F7BCD448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0127" y="4602385"/>
            <a:ext cx="6170897" cy="23016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20E098-6EF6-24E0-0D2C-0BD78C95B44F}"/>
              </a:ext>
            </a:extLst>
          </p:cNvPr>
          <p:cNvSpPr txBox="1"/>
          <p:nvPr/>
        </p:nvSpPr>
        <p:spPr>
          <a:xfrm>
            <a:off x="9321024" y="6308209"/>
            <a:ext cx="2626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Martin-Navarro et </a:t>
            </a:r>
            <a:r>
              <a:rPr lang="en-US" altLang="ko-KR" dirty="0"/>
              <a:t>al.2022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106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A3C98-F551-451F-8AC6-3B2A6A73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9060" y="2487223"/>
            <a:ext cx="5273879" cy="1883553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Starcraft" panose="04020500000000000000" pitchFamily="82" charset="0"/>
                <a:ea typeface="배달의민족 도현" panose="020B0600000101010101" pitchFamily="50" charset="-127"/>
              </a:rPr>
              <a:t>6. reference</a:t>
            </a:r>
            <a:endParaRPr lang="ko-KR" altLang="en-US" dirty="0">
              <a:latin typeface="Starcraft" panose="04020500000000000000" pitchFamily="82" charset="0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287356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506F2-46EB-EE85-41A8-10D4E2F67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6. Reference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B98241-D705-3A67-E75B-834333714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8956"/>
            <a:ext cx="10515600" cy="5420139"/>
          </a:xfrm>
        </p:spPr>
        <p:txBody>
          <a:bodyPr>
            <a:normAutofit fontScale="32500" lnSpcReduction="20000"/>
          </a:bodyPr>
          <a:lstStyle/>
          <a:p>
            <a:r>
              <a:rPr lang="en-US" altLang="ko-KR" dirty="0">
                <a:latin typeface="+mj-lt"/>
              </a:rPr>
              <a:t>Martin-Navarro,</a:t>
            </a:r>
            <a:r>
              <a:rPr lang="ko-KR" altLang="en-US" dirty="0">
                <a:latin typeface="+mj-lt"/>
              </a:rPr>
              <a:t> </a:t>
            </a:r>
            <a:r>
              <a:rPr lang="en-US" altLang="ko-KR" dirty="0">
                <a:latin typeface="+mj-lt"/>
              </a:rPr>
              <a:t>I et al, 2022, MNRAS, Vol 513,pages L10-L14.</a:t>
            </a:r>
          </a:p>
          <a:p>
            <a:r>
              <a:rPr lang="en-US" altLang="ko-KR" b="0" i="0" dirty="0">
                <a:solidFill>
                  <a:srgbClr val="EEEEEE"/>
                </a:solidFill>
                <a:effectLst/>
                <a:latin typeface="+mj-lt"/>
              </a:rPr>
              <a:t>NASA; M. Weiss/</a:t>
            </a:r>
            <a:r>
              <a:rPr lang="en-US" altLang="ko-KR" b="0" i="0" dirty="0" err="1">
                <a:solidFill>
                  <a:srgbClr val="EEEEEE"/>
                </a:solidFill>
                <a:effectLst/>
                <a:latin typeface="+mj-lt"/>
              </a:rPr>
              <a:t>CfA</a:t>
            </a:r>
            <a:endParaRPr lang="en-US" altLang="ko-KR" b="0" i="0" dirty="0">
              <a:solidFill>
                <a:srgbClr val="EEEEEE"/>
              </a:solidFill>
              <a:effectLst/>
              <a:latin typeface="+mj-lt"/>
            </a:endParaRPr>
          </a:p>
          <a:p>
            <a:r>
              <a:rPr lang="en-US" altLang="ko-KR" b="0" i="0" dirty="0">
                <a:solidFill>
                  <a:srgbClr val="EEEEEE"/>
                </a:solidFill>
                <a:effectLst/>
                <a:latin typeface="+mj-lt"/>
              </a:rPr>
              <a:t>V. </a:t>
            </a:r>
            <a:r>
              <a:rPr lang="en-US" altLang="ko-KR" b="0" i="0" dirty="0" err="1">
                <a:solidFill>
                  <a:srgbClr val="EEEEEE"/>
                </a:solidFill>
                <a:effectLst/>
                <a:latin typeface="+mj-lt"/>
              </a:rPr>
              <a:t>Smolčić</a:t>
            </a:r>
            <a:r>
              <a:rPr lang="en-US" altLang="ko-KR" b="0" i="0" dirty="0">
                <a:solidFill>
                  <a:srgbClr val="EEEEEE"/>
                </a:solidFill>
                <a:effectLst/>
                <a:latin typeface="+mj-lt"/>
              </a:rPr>
              <a:t>, 2009, </a:t>
            </a:r>
            <a:r>
              <a:rPr lang="en-US" altLang="ko-KR" b="0" i="0" dirty="0" err="1">
                <a:solidFill>
                  <a:srgbClr val="EEEEEE"/>
                </a:solidFill>
                <a:effectLst/>
                <a:latin typeface="+mj-lt"/>
              </a:rPr>
              <a:t>ApJ</a:t>
            </a:r>
            <a:endParaRPr lang="en-US" altLang="ko-KR" b="0" i="0" dirty="0">
              <a:solidFill>
                <a:srgbClr val="EEEEEE"/>
              </a:solidFill>
              <a:effectLst/>
              <a:latin typeface="+mj-lt"/>
            </a:endParaRPr>
          </a:p>
          <a:p>
            <a:r>
              <a:rPr lang="en-US" altLang="ko-KR" dirty="0" err="1">
                <a:latin typeface="+mj-lt"/>
              </a:rPr>
              <a:t>Ho,Luis</a:t>
            </a:r>
            <a:r>
              <a:rPr lang="en-US" altLang="ko-KR" dirty="0">
                <a:latin typeface="+mj-lt"/>
              </a:rPr>
              <a:t> C et al, 1993, AJ, v.417,p63</a:t>
            </a:r>
          </a:p>
          <a:p>
            <a:r>
              <a:rPr lang="en-US" altLang="ko-KR" dirty="0" err="1">
                <a:latin typeface="+mj-lt"/>
              </a:rPr>
              <a:t>J.A.Baldwin</a:t>
            </a:r>
            <a:r>
              <a:rPr lang="en-US" altLang="ko-KR" dirty="0">
                <a:latin typeface="+mj-lt"/>
              </a:rPr>
              <a:t> et al, 1981, ASP, v 93, No.551</a:t>
            </a:r>
          </a:p>
          <a:p>
            <a:r>
              <a:rPr lang="en-US" altLang="ko-KR" dirty="0">
                <a:latin typeface="+mj-lt"/>
              </a:rPr>
              <a:t>Alison </a:t>
            </a:r>
            <a:r>
              <a:rPr lang="en-US" altLang="ko-KR" dirty="0" err="1">
                <a:latin typeface="+mj-lt"/>
              </a:rPr>
              <a:t>L.Coil</a:t>
            </a:r>
            <a:r>
              <a:rPr lang="en-US" altLang="ko-KR" dirty="0">
                <a:latin typeface="+mj-lt"/>
              </a:rPr>
              <a:t> et al, 2007, </a:t>
            </a:r>
            <a:r>
              <a:rPr lang="en-US" altLang="ko-KR" dirty="0" err="1">
                <a:latin typeface="+mj-lt"/>
              </a:rPr>
              <a:t>ApJ</a:t>
            </a:r>
            <a:endParaRPr lang="en-US" altLang="ko-KR" dirty="0">
              <a:latin typeface="+mj-lt"/>
            </a:endParaRPr>
          </a:p>
          <a:p>
            <a:r>
              <a:rPr lang="en-US" altLang="ko-KR" dirty="0" err="1">
                <a:latin typeface="+mj-lt"/>
              </a:rPr>
              <a:t>C.McPartland</a:t>
            </a:r>
            <a:r>
              <a:rPr lang="en-US" altLang="ko-KR" dirty="0">
                <a:latin typeface="+mj-lt"/>
              </a:rPr>
              <a:t> et al, 2019, MNRAS, Vol 482, pages L129-L133</a:t>
            </a:r>
          </a:p>
          <a:p>
            <a:r>
              <a:rPr lang="en-US" altLang="ko-KR" dirty="0">
                <a:latin typeface="+mj-lt"/>
              </a:rPr>
              <a:t>Ellison, Sara L et al, 2011, MNRAS, Vol418, pages 2043-2053</a:t>
            </a:r>
          </a:p>
          <a:p>
            <a:r>
              <a:rPr lang="en-US" altLang="ko-KR" dirty="0">
                <a:latin typeface="+mj-lt"/>
              </a:rPr>
              <a:t>Charlotte. A et al, 2019, NLUA, 1, 59-74</a:t>
            </a:r>
          </a:p>
          <a:p>
            <a:r>
              <a:rPr lang="en-US" altLang="ko-KR" dirty="0">
                <a:latin typeface="+mj-lt"/>
              </a:rPr>
              <a:t>Wong et al, “</a:t>
            </a:r>
            <a:r>
              <a:rPr lang="en-US" altLang="ko-KR" b="1" i="1" dirty="0">
                <a:solidFill>
                  <a:schemeClr val="tx1">
                    <a:lumMod val="95000"/>
                  </a:schemeClr>
                </a:solidFill>
                <a:effectLst/>
                <a:latin typeface="+mj-lt"/>
              </a:rPr>
              <a:t>Galaxy Zoo: building the low-mass end of the red sequence with local post-starburst galaxies</a:t>
            </a:r>
            <a:r>
              <a:rPr lang="en-US" altLang="ko-KR" dirty="0">
                <a:latin typeface="+mj-lt"/>
              </a:rPr>
              <a:t>”,2012.</a:t>
            </a:r>
          </a:p>
          <a:p>
            <a:r>
              <a:rPr lang="en-US" altLang="ko-KR" dirty="0" err="1">
                <a:latin typeface="+mj-lt"/>
              </a:rPr>
              <a:t>Baldwin.J.A</a:t>
            </a:r>
            <a:r>
              <a:rPr lang="en-US" altLang="ko-KR" dirty="0">
                <a:latin typeface="+mj-lt"/>
              </a:rPr>
              <a:t>, 1981, ASP, vol 93, p 5-19</a:t>
            </a:r>
          </a:p>
          <a:p>
            <a:r>
              <a:rPr lang="en-US" altLang="ko-KR" dirty="0">
                <a:latin typeface="+mj-lt"/>
              </a:rPr>
              <a:t>Terrazas</a:t>
            </a:r>
            <a:r>
              <a:rPr lang="ko-KR" altLang="en-US" dirty="0">
                <a:latin typeface="+mj-lt"/>
              </a:rPr>
              <a:t> </a:t>
            </a:r>
            <a:r>
              <a:rPr lang="en-US" altLang="ko-KR" dirty="0">
                <a:latin typeface="+mj-lt"/>
              </a:rPr>
              <a:t>et al.2020, MNRAS, vol 493, pages 1888-1906</a:t>
            </a:r>
          </a:p>
          <a:p>
            <a:r>
              <a:rPr lang="en-US" altLang="ko-KR" dirty="0" err="1">
                <a:latin typeface="+mj-lt"/>
              </a:rPr>
              <a:t>Kewley</a:t>
            </a:r>
            <a:r>
              <a:rPr lang="ko-KR" altLang="en-US" dirty="0">
                <a:latin typeface="+mj-lt"/>
              </a:rPr>
              <a:t> </a:t>
            </a:r>
            <a:r>
              <a:rPr lang="en-US" altLang="ko-KR" dirty="0">
                <a:latin typeface="+mj-lt"/>
              </a:rPr>
              <a:t>et al.2001, </a:t>
            </a:r>
            <a:r>
              <a:rPr lang="en-US" altLang="ko-KR" dirty="0" err="1">
                <a:latin typeface="+mj-lt"/>
              </a:rPr>
              <a:t>ApJL</a:t>
            </a:r>
            <a:r>
              <a:rPr lang="en-US" altLang="ko-KR" dirty="0">
                <a:latin typeface="+mj-lt"/>
              </a:rPr>
              <a:t>, 774, L10</a:t>
            </a:r>
          </a:p>
          <a:p>
            <a:r>
              <a:rPr lang="en-US" altLang="ko-KR" dirty="0">
                <a:latin typeface="+mj-lt"/>
              </a:rPr>
              <a:t>Kauffmann et al. 2003, MNRAS, vol 346, pages 1055-1077</a:t>
            </a:r>
          </a:p>
          <a:p>
            <a:r>
              <a:rPr lang="en-US" altLang="ko-KR" dirty="0" err="1">
                <a:latin typeface="+mj-lt"/>
              </a:rPr>
              <a:t>schawinski</a:t>
            </a:r>
            <a:r>
              <a:rPr lang="en-US" altLang="ko-KR" dirty="0">
                <a:latin typeface="+mj-lt"/>
              </a:rPr>
              <a:t> et al.2007, MNRAS, vol 382, pages 1415-1431</a:t>
            </a:r>
            <a:endParaRPr lang="ko-KR" altLang="en-US" dirty="0">
              <a:latin typeface="+mj-lt"/>
            </a:endParaRPr>
          </a:p>
          <a:p>
            <a:r>
              <a:rPr lang="en-US" altLang="ko-KR" dirty="0" err="1"/>
              <a:t>SeulHee.Oh</a:t>
            </a:r>
            <a:r>
              <a:rPr lang="en-US" altLang="ko-KR" dirty="0"/>
              <a:t> et al, 2018.</a:t>
            </a:r>
          </a:p>
          <a:p>
            <a:r>
              <a:rPr lang="en-US" altLang="ko-KR" dirty="0" err="1"/>
              <a:t>R.J.Smethurst</a:t>
            </a:r>
            <a:r>
              <a:rPr lang="en-US" altLang="ko-KR" dirty="0"/>
              <a:t> et al, 2016.</a:t>
            </a:r>
          </a:p>
          <a:p>
            <a:r>
              <a:rPr lang="en-US" altLang="ko-KR" dirty="0" err="1"/>
              <a:t>Y.Q.Xue</a:t>
            </a:r>
            <a:r>
              <a:rPr lang="en-US" altLang="ko-KR" dirty="0"/>
              <a:t>  et al, 2014, </a:t>
            </a:r>
            <a:r>
              <a:rPr lang="en-US" altLang="ko-KR" dirty="0" err="1"/>
              <a:t>ApJ</a:t>
            </a:r>
            <a:endParaRPr lang="en-US" altLang="ko-KR" dirty="0"/>
          </a:p>
          <a:p>
            <a:r>
              <a:rPr lang="en-US" altLang="ko-KR" dirty="0" err="1"/>
              <a:t>G.Mountrichas</a:t>
            </a:r>
            <a:r>
              <a:rPr lang="en-US" altLang="ko-KR" dirty="0"/>
              <a:t> et al, 2022, A&amp;A.</a:t>
            </a:r>
          </a:p>
          <a:p>
            <a:r>
              <a:rPr lang="en-US" altLang="ko-KR" dirty="0" err="1"/>
              <a:t>S.F.Sanchez</a:t>
            </a:r>
            <a:r>
              <a:rPr lang="en-US" altLang="ko-KR" dirty="0"/>
              <a:t> et al, 2018, Revisit Mexicana de </a:t>
            </a:r>
            <a:r>
              <a:rPr lang="en-US" altLang="ko-KR" dirty="0" err="1"/>
              <a:t>Astronomia</a:t>
            </a:r>
            <a:r>
              <a:rPr lang="en-US" altLang="ko-KR" dirty="0"/>
              <a:t> y </a:t>
            </a:r>
            <a:r>
              <a:rPr lang="en-US" altLang="ko-KR" dirty="0" err="1"/>
              <a:t>astrofisica</a:t>
            </a:r>
            <a:r>
              <a:rPr lang="en-US" altLang="ko-KR" dirty="0"/>
              <a:t>, 54, 217-260</a:t>
            </a:r>
          </a:p>
          <a:p>
            <a:r>
              <a:rPr lang="en-US" altLang="ko-KR" dirty="0" err="1"/>
              <a:t>Eesa</a:t>
            </a:r>
            <a:r>
              <a:rPr lang="en-US" altLang="ko-KR" dirty="0"/>
              <a:t>, </a:t>
            </a:r>
            <a:r>
              <a:rPr lang="en-US" altLang="ko-KR" i="0" dirty="0">
                <a:effectLst/>
                <a:latin typeface="Open Sans" panose="020B0606030504020204" pitchFamily="34" charset="0"/>
              </a:rPr>
              <a:t>Using spectroscopy to measure velocity dispersion</a:t>
            </a:r>
          </a:p>
          <a:p>
            <a:r>
              <a:rPr lang="en-US" altLang="ko-KR" dirty="0" err="1"/>
              <a:t>Gallazzi</a:t>
            </a:r>
            <a:r>
              <a:rPr lang="en-US" altLang="ko-KR" dirty="0"/>
              <a:t> et al, 2005</a:t>
            </a:r>
          </a:p>
          <a:p>
            <a:r>
              <a:rPr lang="en-US" altLang="ko-KR" dirty="0"/>
              <a:t>Salim et al, 2007</a:t>
            </a:r>
          </a:p>
          <a:p>
            <a:r>
              <a:rPr lang="en-US" altLang="ko-KR" dirty="0" err="1"/>
              <a:t>Maraston</a:t>
            </a:r>
            <a:r>
              <a:rPr lang="en-US" altLang="ko-KR" dirty="0"/>
              <a:t> et al, 2009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28955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A3C98-F551-451F-8AC6-3B2A6A73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8679" y="2487223"/>
            <a:ext cx="4794642" cy="1883553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Starcraft" panose="04020500000000000000" pitchFamily="82" charset="0"/>
                <a:ea typeface="배달의민족 도현" panose="020B0600000101010101" pitchFamily="50" charset="-127"/>
              </a:rPr>
              <a:t>Thank you</a:t>
            </a:r>
            <a:endParaRPr lang="ko-KR" altLang="en-US" dirty="0">
              <a:latin typeface="Starcraft" panose="04020500000000000000" pitchFamily="82" charset="0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6978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Methodology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223263-8912-7179-05BF-662110CF9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300" y="1568450"/>
            <a:ext cx="6629400" cy="49244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A6481F-61D5-CEE2-C0C1-081A7B1C87CD}"/>
              </a:ext>
            </a:extLst>
          </p:cNvPr>
          <p:cNvSpPr txBox="1"/>
          <p:nvPr/>
        </p:nvSpPr>
        <p:spPr>
          <a:xfrm>
            <a:off x="3027884" y="6362246"/>
            <a:ext cx="6136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Eesa</a:t>
            </a:r>
            <a:r>
              <a:rPr lang="en-US" altLang="ko-KR" dirty="0"/>
              <a:t>, </a:t>
            </a:r>
            <a:r>
              <a:rPr lang="en-US" altLang="ko-KR" i="0" dirty="0">
                <a:effectLst/>
                <a:latin typeface="Open Sans" panose="020B0606030504020204" pitchFamily="34" charset="0"/>
              </a:rPr>
              <a:t>Using spectroscopy to measure velocity dispersion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324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2BCD-ED74-CE33-D6E5-93C9A5ACD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Methodology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A6481F-61D5-CEE2-C0C1-081A7B1C87CD}"/>
              </a:ext>
            </a:extLst>
          </p:cNvPr>
          <p:cNvSpPr txBox="1"/>
          <p:nvPr/>
        </p:nvSpPr>
        <p:spPr>
          <a:xfrm>
            <a:off x="4802544" y="6352105"/>
            <a:ext cx="1475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SDSS, schema</a:t>
            </a:r>
            <a:endParaRPr lang="en-US" altLang="ko-KR" i="0" dirty="0">
              <a:effectLst/>
              <a:latin typeface="Open Sans" panose="020B0606030504020204" pitchFamily="34" charset="0"/>
            </a:endParaRPr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E817A3-A3F8-EC27-41F1-9355F0768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086" y="2502995"/>
            <a:ext cx="6585528" cy="170325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AF6D480-7413-9008-EA3E-820EA0B58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1818596"/>
            <a:ext cx="5336886" cy="371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059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2337</TotalTime>
  <Words>2093</Words>
  <Application>Microsoft Office PowerPoint</Application>
  <PresentationFormat>와이드스크린</PresentationFormat>
  <Paragraphs>318</Paragraphs>
  <Slides>79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79</vt:i4>
      </vt:variant>
    </vt:vector>
  </HeadingPairs>
  <TitlesOfParts>
    <vt:vector size="90" baseType="lpstr">
      <vt:lpstr>Cambria Math</vt:lpstr>
      <vt:lpstr>Calibri Light</vt:lpstr>
      <vt:lpstr>Arial</vt:lpstr>
      <vt:lpstr>Bauhaus 93</vt:lpstr>
      <vt:lpstr>Starcraft</vt:lpstr>
      <vt:lpstr>맑은 고딕</vt:lpstr>
      <vt:lpstr>Calibri</vt:lpstr>
      <vt:lpstr>Symbol</vt:lpstr>
      <vt:lpstr>Open Sans</vt:lpstr>
      <vt:lpstr>배달의민족 도현</vt:lpstr>
      <vt:lpstr>Office Theme</vt:lpstr>
      <vt:lpstr>Galaxies  and  Universe  Term project  2022 </vt:lpstr>
      <vt:lpstr>Index</vt:lpstr>
      <vt:lpstr>1. intro</vt:lpstr>
      <vt:lpstr>1. Term project topic</vt:lpstr>
      <vt:lpstr>2. methodology</vt:lpstr>
      <vt:lpstr>2. Methodology</vt:lpstr>
      <vt:lpstr>2. Methodology</vt:lpstr>
      <vt:lpstr>2. Methodology</vt:lpstr>
      <vt:lpstr>2. Methodology</vt:lpstr>
      <vt:lpstr>3. Data  pre-process</vt:lpstr>
      <vt:lpstr>3. Data pre-process -volume limit sampling</vt:lpstr>
      <vt:lpstr>3. Data pre-process -volume limit sampling</vt:lpstr>
      <vt:lpstr>3. Data pre-process -volume limit sampling</vt:lpstr>
      <vt:lpstr>3. Data pre-process -volume limit sampling</vt:lpstr>
      <vt:lpstr>3. Data pre-process -volume limit sampling</vt:lpstr>
      <vt:lpstr>3. Data pre-process -volume limit sampling</vt:lpstr>
      <vt:lpstr>3. Data pre-process -volume limit sampling</vt:lpstr>
      <vt:lpstr>3. Data pre-process -volume limit sampling</vt:lpstr>
      <vt:lpstr>3. Data pre-process  – Signal to noise</vt:lpstr>
      <vt:lpstr>3. Data pre-process</vt:lpstr>
      <vt:lpstr>4. AGN properties</vt:lpstr>
      <vt:lpstr>4. Result - Distribution</vt:lpstr>
      <vt:lpstr>4. Result - Distribution</vt:lpstr>
      <vt:lpstr>4. Result</vt:lpstr>
      <vt:lpstr>4. Result AGN - SFR </vt:lpstr>
      <vt:lpstr>4. Result – AGN - SFR </vt:lpstr>
      <vt:lpstr>4. Result – AGN - SFR </vt:lpstr>
      <vt:lpstr>4. Result – AGN - SFR </vt:lpstr>
      <vt:lpstr>4. Result – BPT diagram</vt:lpstr>
      <vt:lpstr>4. Result – BPT diagram</vt:lpstr>
      <vt:lpstr>4. Result – BPT diagram</vt:lpstr>
      <vt:lpstr>4. Result – Colour-Colour diagram</vt:lpstr>
      <vt:lpstr>4. Result – Colour-Colour diagram</vt:lpstr>
      <vt:lpstr>4. Result – Colour-Colour diagram</vt:lpstr>
      <vt:lpstr>4. Result – Colour-Colour diagram</vt:lpstr>
      <vt:lpstr>4. Result – Colour-Colour diagram</vt:lpstr>
      <vt:lpstr>4. Result – Colour-Colour diagram</vt:lpstr>
      <vt:lpstr>4. Result – Colour-Magnitude diagram</vt:lpstr>
      <vt:lpstr>4. Result – Colour-Magnitude diagram</vt:lpstr>
      <vt:lpstr>4. Result – Colour-Magnitude diagram</vt:lpstr>
      <vt:lpstr>4. Result – Colour-Magnitude diagram</vt:lpstr>
      <vt:lpstr>4. Result – Mass – Velocity dispersion</vt:lpstr>
      <vt:lpstr>4. Result – Mass – Velocity dispersion</vt:lpstr>
      <vt:lpstr>4. Result – Mass – Velocity dispersion</vt:lpstr>
      <vt:lpstr>4. Result – Mass – Velocity dispersion</vt:lpstr>
      <vt:lpstr>4. Result – Mass-H alpha</vt:lpstr>
      <vt:lpstr>4. Result – Mass-H alpha</vt:lpstr>
      <vt:lpstr>4. Result – Mass-H alpha 2D hist</vt:lpstr>
      <vt:lpstr>4. Result – Mass-H alpha</vt:lpstr>
      <vt:lpstr>4. Result – Mass-H alpha 2D hist</vt:lpstr>
      <vt:lpstr>4. Result – Mass-H alpha</vt:lpstr>
      <vt:lpstr>4. Result – Mass-H alpha 2D hist</vt:lpstr>
      <vt:lpstr>4. Result – Mass-H alpha</vt:lpstr>
      <vt:lpstr>4. Result – Mass-H alpha 2D hist</vt:lpstr>
      <vt:lpstr>4. Result – Mass-H alpha 2D hist</vt:lpstr>
      <vt:lpstr>4. Result – Mass – SFR Diagram</vt:lpstr>
      <vt:lpstr>4. Result – Mass – SFR Diagram</vt:lpstr>
      <vt:lpstr>4. Result – Mass – SFR Diagram</vt:lpstr>
      <vt:lpstr>4. Result – Mass – SFR Diagram</vt:lpstr>
      <vt:lpstr>4. Result – Mass - SFR Diagram</vt:lpstr>
      <vt:lpstr>5. Conclusion</vt:lpstr>
      <vt:lpstr>5. Conclusion</vt:lpstr>
      <vt:lpstr>5. Conclusion</vt:lpstr>
      <vt:lpstr>5. Conclusion</vt:lpstr>
      <vt:lpstr>5. Conclusion</vt:lpstr>
      <vt:lpstr>5. Conclusion</vt:lpstr>
      <vt:lpstr>5. Conclusion</vt:lpstr>
      <vt:lpstr>5. Conclusion</vt:lpstr>
      <vt:lpstr>5. Conclusion</vt:lpstr>
      <vt:lpstr>5. Conclusion</vt:lpstr>
      <vt:lpstr>5. Conclusion</vt:lpstr>
      <vt:lpstr>5. Conclusion</vt:lpstr>
      <vt:lpstr>5. Conclusion - summary</vt:lpstr>
      <vt:lpstr>5. Conclusion - summary</vt:lpstr>
      <vt:lpstr>5. Conclusion - Summary</vt:lpstr>
      <vt:lpstr>5. Conclusion - summary</vt:lpstr>
      <vt:lpstr>6. reference</vt:lpstr>
      <vt:lpstr>6. Reference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Astronomy  and  Space Instruments  Conference 2019 </dc:title>
  <dc:creator>송 현우</dc:creator>
  <cp:lastModifiedBy>송 현우</cp:lastModifiedBy>
  <cp:revision>39</cp:revision>
  <dcterms:created xsi:type="dcterms:W3CDTF">2022-05-26T16:53:03Z</dcterms:created>
  <dcterms:modified xsi:type="dcterms:W3CDTF">2022-05-30T13:38:10Z</dcterms:modified>
</cp:coreProperties>
</file>

<file path=docProps/thumbnail.jpeg>
</file>